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1" r:id="rId2"/>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3"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17103SAC002" initials="1" lastIdx="1" clrIdx="0">
    <p:extLst>
      <p:ext uri="{19B8F6BF-5375-455C-9EA6-DF929625EA0E}">
        <p15:presenceInfo xmlns:p15="http://schemas.microsoft.com/office/powerpoint/2012/main" userId="17103SAC00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16FA4"/>
    <a:srgbClr val="C55B88"/>
    <a:srgbClr val="083A8A"/>
    <a:srgbClr val="041E48"/>
    <a:srgbClr val="990033"/>
    <a:srgbClr val="FEF6F0"/>
    <a:srgbClr val="CC0000"/>
    <a:srgbClr val="A8106A"/>
    <a:srgbClr val="C3137C"/>
    <a:srgbClr val="5709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88" autoAdjust="0"/>
    <p:restoredTop sz="94084" autoAdjust="0"/>
  </p:normalViewPr>
  <p:slideViewPr>
    <p:cSldViewPr snapToGrid="0" showGuides="1">
      <p:cViewPr>
        <p:scale>
          <a:sx n="100" d="100"/>
          <a:sy n="100" d="100"/>
        </p:scale>
        <p:origin x="1589" y="-1277"/>
      </p:cViewPr>
      <p:guideLst>
        <p:guide orient="horz" pos="3143"/>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8902C69-BFD8-4C7D-A616-7D3AB0470CAE}"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1458628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902C69-BFD8-4C7D-A616-7D3AB0470CAE}"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2924121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902C69-BFD8-4C7D-A616-7D3AB0470CAE}"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2006487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902C69-BFD8-4C7D-A616-7D3AB0470CAE}"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9052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8902C69-BFD8-4C7D-A616-7D3AB0470CAE}"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308662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8902C69-BFD8-4C7D-A616-7D3AB0470CAE}" type="datetimeFigureOut">
              <a:rPr kumimoji="1" lang="ja-JP" altLang="en-US" smtClean="0"/>
              <a:t>2025/11/28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1938566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902C69-BFD8-4C7D-A616-7D3AB0470CAE}" type="datetimeFigureOut">
              <a:rPr kumimoji="1" lang="ja-JP" altLang="en-US" smtClean="0"/>
              <a:t>2025/11/28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1486114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8902C69-BFD8-4C7D-A616-7D3AB0470CAE}" type="datetimeFigureOut">
              <a:rPr kumimoji="1" lang="ja-JP" altLang="en-US" smtClean="0"/>
              <a:t>2025/11/28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3141085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902C69-BFD8-4C7D-A616-7D3AB0470CAE}" type="datetimeFigureOut">
              <a:rPr kumimoji="1" lang="ja-JP" altLang="en-US" smtClean="0"/>
              <a:t>2025/11/28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3241739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8902C69-BFD8-4C7D-A616-7D3AB0470CAE}" type="datetimeFigureOut">
              <a:rPr kumimoji="1" lang="ja-JP" altLang="en-US" smtClean="0"/>
              <a:t>2025/11/28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3700431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8902C69-BFD8-4C7D-A616-7D3AB0470CAE}" type="datetimeFigureOut">
              <a:rPr kumimoji="1" lang="ja-JP" altLang="en-US" smtClean="0"/>
              <a:t>2025/11/28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2017326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B8902C69-BFD8-4C7D-A616-7D3AB0470CAE}" type="datetimeFigureOut">
              <a:rPr kumimoji="1" lang="ja-JP" altLang="en-US" smtClean="0"/>
              <a:t>2025/11/28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0B746FF-267E-4D72-B508-1A2489754760}" type="slidenum">
              <a:rPr kumimoji="1" lang="ja-JP" altLang="en-US" smtClean="0"/>
              <a:t>‹#›</a:t>
            </a:fld>
            <a:endParaRPr kumimoji="1" lang="ja-JP" altLang="en-US"/>
          </a:p>
        </p:txBody>
      </p:sp>
    </p:spTree>
    <p:extLst>
      <p:ext uri="{BB962C8B-B14F-4D97-AF65-F5344CB8AC3E}">
        <p14:creationId xmlns:p14="http://schemas.microsoft.com/office/powerpoint/2010/main" val="14366150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グループ化 35"/>
          <p:cNvGrpSpPr/>
          <p:nvPr/>
        </p:nvGrpSpPr>
        <p:grpSpPr>
          <a:xfrm>
            <a:off x="400658" y="1286249"/>
            <a:ext cx="2840927" cy="2152416"/>
            <a:chOff x="107172" y="1018229"/>
            <a:chExt cx="3010473" cy="2650825"/>
          </a:xfrm>
        </p:grpSpPr>
        <p:sp>
          <p:nvSpPr>
            <p:cNvPr id="37" name="正方形/長方形 36"/>
            <p:cNvSpPr/>
            <p:nvPr/>
          </p:nvSpPr>
          <p:spPr>
            <a:xfrm>
              <a:off x="107172" y="1223068"/>
              <a:ext cx="3010473" cy="2445986"/>
            </a:xfrm>
            <a:prstGeom prst="rect">
              <a:avLst/>
            </a:prstGeom>
            <a:noFill/>
            <a:ln w="22225">
              <a:solidFill>
                <a:srgbClr val="503D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dirty="0"/>
            </a:p>
          </p:txBody>
        </p:sp>
        <p:sp>
          <p:nvSpPr>
            <p:cNvPr id="38" name="正方形/長方形 37"/>
            <p:cNvSpPr/>
            <p:nvPr/>
          </p:nvSpPr>
          <p:spPr>
            <a:xfrm>
              <a:off x="276946" y="1022551"/>
              <a:ext cx="2670924" cy="3774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39" name="正方形/長方形 38"/>
            <p:cNvSpPr/>
            <p:nvPr/>
          </p:nvSpPr>
          <p:spPr>
            <a:xfrm>
              <a:off x="375878" y="1018229"/>
              <a:ext cx="2487193" cy="795994"/>
            </a:xfrm>
            <a:prstGeom prst="rect">
              <a:avLst/>
            </a:prstGeom>
          </p:spPr>
          <p:txBody>
            <a:bodyPr wrap="none">
              <a:spAutoFit/>
            </a:bodyPr>
            <a:lstStyle/>
            <a:p>
              <a:r>
                <a:rPr lang="en-US" altLang="ja-JP" sz="1200" b="1" dirty="0">
                  <a:latin typeface="メイリオ" panose="020B0604030504040204" pitchFamily="50" charset="-128"/>
                  <a:ea typeface="メイリオ" panose="020B0604030504040204" pitchFamily="50" charset="-128"/>
                </a:rPr>
                <a:t>【8,500</a:t>
              </a:r>
              <a:r>
                <a:rPr lang="ja-JP" altLang="en-US" sz="1200" b="1" dirty="0">
                  <a:latin typeface="メイリオ" panose="020B0604030504040204" pitchFamily="50" charset="-128"/>
                  <a:ea typeface="メイリオ" panose="020B0604030504040204" pitchFamily="50" charset="-128"/>
                </a:rPr>
                <a:t>円パーティープラン</a:t>
              </a:r>
              <a:r>
                <a:rPr lang="en-US" altLang="ja-JP" sz="1200" b="1" dirty="0">
                  <a:latin typeface="メイリオ" panose="020B0604030504040204" pitchFamily="50" charset="-128"/>
                  <a:ea typeface="メイリオ" panose="020B0604030504040204" pitchFamily="50" charset="-128"/>
                </a:rPr>
                <a:t>】</a:t>
              </a:r>
            </a:p>
            <a:p>
              <a:pPr algn="ctr"/>
              <a:r>
                <a:rPr lang="ja-JP" altLang="en-US" sz="1200" b="1" dirty="0">
                  <a:latin typeface="メイリオ" panose="020B0604030504040204" pitchFamily="50" charset="-128"/>
                  <a:ea typeface="メイリオ" panose="020B0604030504040204" pitchFamily="50" charset="-128"/>
                </a:rPr>
                <a:t>フリードリンク</a:t>
              </a:r>
              <a:r>
                <a:rPr lang="en-US" altLang="ja-JP" sz="1200" b="1" dirty="0">
                  <a:latin typeface="メイリオ" panose="020B0604030504040204" pitchFamily="50" charset="-128"/>
                  <a:ea typeface="メイリオ" panose="020B0604030504040204" pitchFamily="50" charset="-128"/>
                </a:rPr>
                <a:t>2</a:t>
              </a:r>
              <a:r>
                <a:rPr lang="ja-JP" altLang="en-US" sz="1200" b="1" dirty="0">
                  <a:latin typeface="メイリオ" panose="020B0604030504040204" pitchFamily="50" charset="-128"/>
                  <a:ea typeface="メイリオ" panose="020B0604030504040204" pitchFamily="50" charset="-128"/>
                </a:rPr>
                <a:t>時間付</a:t>
              </a:r>
            </a:p>
            <a:p>
              <a:endParaRPr lang="en-US" altLang="ja-JP" sz="1200" b="1" dirty="0">
                <a:latin typeface="メイリオ" panose="020B0604030504040204" pitchFamily="50" charset="-128"/>
                <a:ea typeface="メイリオ" panose="020B0604030504040204" pitchFamily="50" charset="-128"/>
              </a:endParaRPr>
            </a:p>
          </p:txBody>
        </p:sp>
      </p:grpSp>
      <p:grpSp>
        <p:nvGrpSpPr>
          <p:cNvPr id="76" name="グループ化 75"/>
          <p:cNvGrpSpPr/>
          <p:nvPr/>
        </p:nvGrpSpPr>
        <p:grpSpPr>
          <a:xfrm>
            <a:off x="394871" y="3517605"/>
            <a:ext cx="2840927" cy="2377633"/>
            <a:chOff x="3475804" y="1639198"/>
            <a:chExt cx="3010473" cy="768895"/>
          </a:xfrm>
        </p:grpSpPr>
        <p:sp>
          <p:nvSpPr>
            <p:cNvPr id="52" name="正方形/長方形 51"/>
            <p:cNvSpPr/>
            <p:nvPr/>
          </p:nvSpPr>
          <p:spPr>
            <a:xfrm>
              <a:off x="3529313" y="1932613"/>
              <a:ext cx="2789550" cy="82850"/>
            </a:xfrm>
            <a:prstGeom prst="rect">
              <a:avLst/>
            </a:prstGeom>
          </p:spPr>
          <p:txBody>
            <a:bodyPr wrap="square">
              <a:spAutoFit/>
            </a:bodyPr>
            <a:lstStyle/>
            <a:p>
              <a:pPr algn="ctr"/>
              <a:endParaRPr lang="ja-JP" altLang="en-US" sz="692" b="1" dirty="0">
                <a:uFill>
                  <a:solidFill>
                    <a:srgbClr val="C00000"/>
                  </a:solidFill>
                </a:uFill>
                <a:latin typeface="メイリオ" panose="020B0604030504040204" pitchFamily="50" charset="-128"/>
                <a:ea typeface="メイリオ" panose="020B0604030504040204" pitchFamily="50" charset="-128"/>
              </a:endParaRPr>
            </a:p>
          </p:txBody>
        </p:sp>
        <p:grpSp>
          <p:nvGrpSpPr>
            <p:cNvPr id="72" name="グループ化 71"/>
            <p:cNvGrpSpPr/>
            <p:nvPr/>
          </p:nvGrpSpPr>
          <p:grpSpPr>
            <a:xfrm>
              <a:off x="3475804" y="1639198"/>
              <a:ext cx="3010473" cy="768895"/>
              <a:chOff x="87999" y="791233"/>
              <a:chExt cx="3010473" cy="3162938"/>
            </a:xfrm>
          </p:grpSpPr>
          <p:sp>
            <p:nvSpPr>
              <p:cNvPr id="73" name="正方形/長方形 72"/>
              <p:cNvSpPr/>
              <p:nvPr/>
            </p:nvSpPr>
            <p:spPr>
              <a:xfrm>
                <a:off x="87999" y="1067763"/>
                <a:ext cx="3010473" cy="2886408"/>
              </a:xfrm>
              <a:prstGeom prst="rect">
                <a:avLst/>
              </a:prstGeom>
              <a:noFill/>
              <a:ln w="22225">
                <a:solidFill>
                  <a:srgbClr val="503D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dirty="0"/>
              </a:p>
            </p:txBody>
          </p:sp>
          <p:sp>
            <p:nvSpPr>
              <p:cNvPr id="74" name="正方形/長方形 73"/>
              <p:cNvSpPr/>
              <p:nvPr/>
            </p:nvSpPr>
            <p:spPr>
              <a:xfrm>
                <a:off x="229504" y="791233"/>
                <a:ext cx="2670925" cy="6197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a:p>
            </p:txBody>
          </p:sp>
          <p:sp>
            <p:nvSpPr>
              <p:cNvPr id="75" name="正方形/長方形 74"/>
              <p:cNvSpPr/>
              <p:nvPr/>
            </p:nvSpPr>
            <p:spPr>
              <a:xfrm>
                <a:off x="317567" y="814950"/>
                <a:ext cx="2650266" cy="624677"/>
              </a:xfrm>
              <a:prstGeom prst="rect">
                <a:avLst/>
              </a:prstGeom>
            </p:spPr>
            <p:txBody>
              <a:bodyPr wrap="none">
                <a:spAutoFit/>
              </a:bodyPr>
              <a:lstStyle/>
              <a:p>
                <a:pPr algn="ctr"/>
                <a:r>
                  <a:rPr lang="en-US" altLang="ja-JP" sz="1200" b="1" dirty="0">
                    <a:latin typeface="メイリオ" panose="020B0604030504040204" pitchFamily="50" charset="-128"/>
                    <a:ea typeface="メイリオ" panose="020B0604030504040204" pitchFamily="50" charset="-128"/>
                  </a:rPr>
                  <a:t>【10,500</a:t>
                </a:r>
                <a:r>
                  <a:rPr lang="ja-JP" altLang="en-US" sz="1200" b="1" dirty="0">
                    <a:latin typeface="メイリオ" panose="020B0604030504040204" pitchFamily="50" charset="-128"/>
                    <a:ea typeface="メイリオ" panose="020B0604030504040204" pitchFamily="50" charset="-128"/>
                  </a:rPr>
                  <a:t>円パーティープラン</a:t>
                </a:r>
                <a:r>
                  <a:rPr lang="en-US" altLang="ja-JP" sz="1200" b="1" dirty="0">
                    <a:latin typeface="メイリオ" panose="020B0604030504040204" pitchFamily="50" charset="-128"/>
                    <a:ea typeface="メイリオ" panose="020B0604030504040204" pitchFamily="50" charset="-128"/>
                  </a:rPr>
                  <a:t>】</a:t>
                </a:r>
              </a:p>
              <a:p>
                <a:pPr algn="ctr"/>
                <a:r>
                  <a:rPr lang="ja-JP" altLang="en-US" sz="1200" b="1" dirty="0">
                    <a:latin typeface="メイリオ" panose="020B0604030504040204" pitchFamily="50" charset="-128"/>
                    <a:ea typeface="メイリオ" panose="020B0604030504040204" pitchFamily="50" charset="-128"/>
                  </a:rPr>
                  <a:t>フリードリンク</a:t>
                </a:r>
                <a:r>
                  <a:rPr lang="en-US" altLang="ja-JP" sz="1200" b="1" dirty="0">
                    <a:latin typeface="メイリオ" panose="020B0604030504040204" pitchFamily="50" charset="-128"/>
                    <a:ea typeface="メイリオ" panose="020B0604030504040204" pitchFamily="50" charset="-128"/>
                  </a:rPr>
                  <a:t>2</a:t>
                </a:r>
                <a:r>
                  <a:rPr lang="ja-JP" altLang="en-US" sz="1200" b="1" dirty="0">
                    <a:latin typeface="メイリオ" panose="020B0604030504040204" pitchFamily="50" charset="-128"/>
                    <a:ea typeface="メイリオ" panose="020B0604030504040204" pitchFamily="50" charset="-128"/>
                  </a:rPr>
                  <a:t>時間付</a:t>
                </a:r>
                <a:endParaRPr lang="en-US" altLang="ja-JP" sz="1200" b="1" dirty="0">
                  <a:latin typeface="メイリオ" panose="020B0604030504040204" pitchFamily="50" charset="-128"/>
                  <a:ea typeface="メイリオ" panose="020B0604030504040204" pitchFamily="50" charset="-128"/>
                </a:endParaRPr>
              </a:p>
            </p:txBody>
          </p:sp>
        </p:grpSp>
      </p:grpSp>
      <p:sp>
        <p:nvSpPr>
          <p:cNvPr id="43" name="正方形/長方形 42"/>
          <p:cNvSpPr/>
          <p:nvPr/>
        </p:nvSpPr>
        <p:spPr>
          <a:xfrm>
            <a:off x="-3514" y="7466085"/>
            <a:ext cx="3528195" cy="1302921"/>
          </a:xfrm>
          <a:prstGeom prst="rect">
            <a:avLst/>
          </a:prstGeom>
        </p:spPr>
        <p:txBody>
          <a:bodyPr wrap="square">
            <a:spAutoFit/>
          </a:bodyPr>
          <a:lstStyle/>
          <a:p>
            <a:pPr>
              <a:spcAft>
                <a:spcPts val="208"/>
              </a:spcAft>
            </a:pPr>
            <a:r>
              <a:rPr lang="ja-JP" altLang="en-US" sz="700" b="1" u="sng" dirty="0">
                <a:latin typeface="メイリオ" panose="020B0604030504040204" pitchFamily="50" charset="-128"/>
                <a:ea typeface="メイリオ" panose="020B0604030504040204" pitchFamily="50" charset="-128"/>
              </a:rPr>
              <a:t>ご開催に関して</a:t>
            </a:r>
            <a:endParaRPr lang="en-US" altLang="ja-JP" sz="700" b="1" u="sng" dirty="0">
              <a:latin typeface="メイリオ" panose="020B0604030504040204" pitchFamily="50" charset="-128"/>
              <a:ea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rPr>
              <a:t>１．貸し切りでのご利用は</a:t>
            </a:r>
            <a:r>
              <a:rPr lang="ja-JP" altLang="en-US" sz="700" b="1" dirty="0">
                <a:latin typeface="メイリオ" panose="020B0604030504040204" pitchFamily="50" charset="-128"/>
                <a:ea typeface="メイリオ" panose="020B0604030504040204" pitchFamily="50" charset="-128"/>
              </a:rPr>
              <a:t>ご利用金額平日</a:t>
            </a:r>
            <a:r>
              <a:rPr lang="en-US" altLang="ja-JP" sz="700" b="1" dirty="0">
                <a:latin typeface="メイリオ" panose="020B0604030504040204" pitchFamily="50" charset="-128"/>
                <a:ea typeface="メイリオ" panose="020B0604030504040204" pitchFamily="50" charset="-128"/>
              </a:rPr>
              <a:t>12</a:t>
            </a:r>
            <a:r>
              <a:rPr lang="ja-JP" altLang="en-US" sz="700" b="1" dirty="0">
                <a:latin typeface="メイリオ" panose="020B0604030504040204" pitchFamily="50" charset="-128"/>
                <a:ea typeface="メイリオ" panose="020B0604030504040204" pitchFamily="50" charset="-128"/>
              </a:rPr>
              <a:t>万円、土休日</a:t>
            </a:r>
            <a:r>
              <a:rPr lang="en-US" altLang="ja-JP" sz="700" b="1" dirty="0">
                <a:latin typeface="メイリオ" panose="020B0604030504040204" pitchFamily="50" charset="-128"/>
                <a:ea typeface="メイリオ" panose="020B0604030504040204" pitchFamily="50" charset="-128"/>
              </a:rPr>
              <a:t>15</a:t>
            </a:r>
            <a:r>
              <a:rPr lang="ja-JP" altLang="en-US" sz="700" b="1" dirty="0">
                <a:latin typeface="メイリオ" panose="020B0604030504040204" pitchFamily="50" charset="-128"/>
                <a:ea typeface="メイリオ" panose="020B0604030504040204" pitchFamily="50" charset="-128"/>
              </a:rPr>
              <a:t>万円より</a:t>
            </a:r>
            <a:r>
              <a:rPr lang="ja-JP" altLang="en-US" sz="700" dirty="0">
                <a:latin typeface="メイリオ" panose="020B0604030504040204" pitchFamily="50" charset="-128"/>
                <a:ea typeface="メイリオ" panose="020B0604030504040204" pitchFamily="50" charset="-128"/>
              </a:rPr>
              <a:t>承ります。</a:t>
            </a:r>
          </a:p>
          <a:p>
            <a:r>
              <a:rPr lang="ja-JP" altLang="en-US" sz="700" dirty="0">
                <a:latin typeface="メイリオ" panose="020B0604030504040204" pitchFamily="50" charset="-128"/>
                <a:ea typeface="メイリオ" panose="020B0604030504040204" pitchFamily="50" charset="-128"/>
              </a:rPr>
              <a:t>２．ブッフェスタイルでのご利用となります。（会場定員</a:t>
            </a:r>
            <a:r>
              <a:rPr lang="en-US" altLang="ja-JP" sz="700" dirty="0">
                <a:latin typeface="メイリオ" panose="020B0604030504040204" pitchFamily="50" charset="-128"/>
                <a:ea typeface="メイリオ" panose="020B0604030504040204" pitchFamily="50" charset="-128"/>
              </a:rPr>
              <a:t>70</a:t>
            </a:r>
            <a:r>
              <a:rPr lang="ja-JP" altLang="en-US" sz="700" dirty="0">
                <a:latin typeface="メイリオ" panose="020B0604030504040204" pitchFamily="50" charset="-128"/>
                <a:ea typeface="メイリオ" panose="020B0604030504040204" pitchFamily="50" charset="-128"/>
              </a:rPr>
              <a:t>名様）</a:t>
            </a:r>
          </a:p>
          <a:p>
            <a:r>
              <a:rPr lang="ja-JP" altLang="en-US" sz="700" dirty="0">
                <a:latin typeface="メイリオ" panose="020B0604030504040204" pitchFamily="50" charset="-128"/>
                <a:ea typeface="メイリオ" panose="020B0604030504040204" pitchFamily="50" charset="-128"/>
              </a:rPr>
              <a:t>３．ご宴会時間は</a:t>
            </a:r>
            <a:r>
              <a:rPr lang="en-US" altLang="ja-JP" sz="700" b="1" dirty="0">
                <a:latin typeface="メイリオ" panose="020B0604030504040204" pitchFamily="50" charset="-128"/>
                <a:ea typeface="メイリオ" panose="020B0604030504040204" pitchFamily="50" charset="-128"/>
              </a:rPr>
              <a:t>2</a:t>
            </a:r>
            <a:r>
              <a:rPr lang="ja-JP" altLang="en-US" sz="700" b="1" dirty="0">
                <a:latin typeface="メイリオ" panose="020B0604030504040204" pitchFamily="50" charset="-128"/>
                <a:ea typeface="メイリオ" panose="020B0604030504040204" pitchFamily="50" charset="-128"/>
              </a:rPr>
              <a:t>時間制</a:t>
            </a:r>
            <a:r>
              <a:rPr lang="ja-JP" altLang="en-US" sz="700" dirty="0">
                <a:latin typeface="メイリオ" panose="020B0604030504040204" pitchFamily="50" charset="-128"/>
                <a:ea typeface="メイリオ" panose="020B0604030504040204" pitchFamily="50" charset="-128"/>
              </a:rPr>
              <a:t>です。延長の場合は</a:t>
            </a:r>
            <a:r>
              <a:rPr lang="en-US" altLang="ja-JP" sz="700" dirty="0">
                <a:latin typeface="メイリオ" panose="020B0604030504040204" pitchFamily="50" charset="-128"/>
                <a:ea typeface="メイリオ" panose="020B0604030504040204" pitchFamily="50" charset="-128"/>
              </a:rPr>
              <a:t>30</a:t>
            </a:r>
            <a:r>
              <a:rPr lang="ja-JP" altLang="en-US" sz="700" dirty="0">
                <a:latin typeface="メイリオ" panose="020B0604030504040204" pitchFamily="50" charset="-128"/>
                <a:ea typeface="メイリオ" panose="020B0604030504040204" pitchFamily="50" charset="-128"/>
              </a:rPr>
              <a:t>分につき</a:t>
            </a:r>
            <a:r>
              <a:rPr lang="en-US" altLang="ja-JP" sz="700" dirty="0">
                <a:latin typeface="メイリオ" panose="020B0604030504040204" pitchFamily="50" charset="-128"/>
                <a:ea typeface="メイリオ" panose="020B0604030504040204" pitchFamily="50" charset="-128"/>
              </a:rPr>
              <a:t>10.000</a:t>
            </a:r>
            <a:r>
              <a:rPr lang="ja-JP" altLang="en-US" sz="700" dirty="0">
                <a:latin typeface="メイリオ" panose="020B0604030504040204" pitchFamily="50" charset="-128"/>
                <a:ea typeface="メイリオ" panose="020B0604030504040204" pitchFamily="50" charset="-128"/>
              </a:rPr>
              <a:t>円頂戴いたします。</a:t>
            </a:r>
          </a:p>
          <a:p>
            <a:r>
              <a:rPr lang="ja-JP" altLang="en-US" sz="700" dirty="0">
                <a:latin typeface="メイリオ" panose="020B0604030504040204" pitchFamily="50" charset="-128"/>
                <a:ea typeface="メイリオ" panose="020B0604030504040204" pitchFamily="50" charset="-128"/>
              </a:rPr>
              <a:t>   </a:t>
            </a:r>
            <a:r>
              <a:rPr lang="ja-JP" altLang="en-US" sz="600" dirty="0">
                <a:latin typeface="メイリオ" panose="020B0604030504040204" pitchFamily="50" charset="-128"/>
                <a:ea typeface="メイリオ" panose="020B0604030504040204" pitchFamily="50" charset="-128"/>
              </a:rPr>
              <a:t>（フリードリンクの延長料金は</a:t>
            </a:r>
            <a:r>
              <a:rPr lang="en-US" altLang="ja-JP" sz="600" dirty="0">
                <a:latin typeface="メイリオ" panose="020B0604030504040204" pitchFamily="50" charset="-128"/>
                <a:ea typeface="メイリオ" panose="020B0604030504040204" pitchFamily="50" charset="-128"/>
              </a:rPr>
              <a:t>30</a:t>
            </a:r>
            <a:r>
              <a:rPr lang="ja-JP" altLang="en-US" sz="600" dirty="0">
                <a:latin typeface="メイリオ" panose="020B0604030504040204" pitchFamily="50" charset="-128"/>
                <a:ea typeface="メイリオ" panose="020B0604030504040204" pitchFamily="50" charset="-128"/>
              </a:rPr>
              <a:t>分につき別途おひとり様</a:t>
            </a:r>
            <a:r>
              <a:rPr lang="en-US" altLang="ja-JP" sz="600" dirty="0">
                <a:latin typeface="メイリオ" panose="020B0604030504040204" pitchFamily="50" charset="-128"/>
                <a:ea typeface="メイリオ" panose="020B0604030504040204" pitchFamily="50" charset="-128"/>
              </a:rPr>
              <a:t>500</a:t>
            </a:r>
            <a:r>
              <a:rPr lang="ja-JP" altLang="en-US" sz="600" dirty="0">
                <a:latin typeface="メイリオ" panose="020B0604030504040204" pitchFamily="50" charset="-128"/>
                <a:ea typeface="メイリオ" panose="020B0604030504040204" pitchFamily="50" charset="-128"/>
              </a:rPr>
              <a:t>円にて承ります。）</a:t>
            </a:r>
          </a:p>
          <a:p>
            <a:r>
              <a:rPr lang="ja-JP" altLang="en-US" sz="700" dirty="0">
                <a:latin typeface="メイリオ" panose="020B0604030504040204" pitchFamily="50" charset="-128"/>
                <a:ea typeface="メイリオ" panose="020B0604030504040204" pitchFamily="50" charset="-128"/>
              </a:rPr>
              <a:t>４．ご利用金額にはお料理代、フリードリンク代、消費税が含まれています。</a:t>
            </a:r>
          </a:p>
          <a:p>
            <a:r>
              <a:rPr lang="ja-JP" altLang="en-US" sz="700" dirty="0">
                <a:latin typeface="メイリオ" panose="020B0604030504040204" pitchFamily="50" charset="-128"/>
                <a:ea typeface="メイリオ" panose="020B0604030504040204" pitchFamily="50" charset="-128"/>
              </a:rPr>
              <a:t>５</a:t>
            </a:r>
            <a:r>
              <a:rPr lang="en-US" altLang="ja-JP" sz="700" dirty="0">
                <a:latin typeface="メイリオ" panose="020B0604030504040204" pitchFamily="50" charset="-128"/>
                <a:ea typeface="メイリオ" panose="020B0604030504040204" pitchFamily="50" charset="-128"/>
              </a:rPr>
              <a:t>. </a:t>
            </a:r>
            <a:r>
              <a:rPr lang="ja-JP" altLang="en-US" sz="700" dirty="0">
                <a:latin typeface="メイリオ" panose="020B0604030504040204" pitchFamily="50" charset="-128"/>
                <a:ea typeface="メイリオ" panose="020B0604030504040204" pitchFamily="50" charset="-128"/>
              </a:rPr>
              <a:t>会議室等が隣接しております関係上、楽器や合唱など外部に音が響く行為は</a:t>
            </a:r>
          </a:p>
          <a:p>
            <a:r>
              <a:rPr lang="ja-JP" altLang="en-US" sz="700" dirty="0">
                <a:latin typeface="メイリオ" panose="020B0604030504040204" pitchFamily="50" charset="-128"/>
                <a:ea typeface="メイリオ" panose="020B0604030504040204" pitchFamily="50" charset="-128"/>
              </a:rPr>
              <a:t>     お断りさせて頂いております。</a:t>
            </a:r>
          </a:p>
          <a:p>
            <a:r>
              <a:rPr lang="ja-JP" altLang="en-US" sz="700" dirty="0">
                <a:latin typeface="メイリオ" panose="020B0604030504040204" pitchFamily="50" charset="-128"/>
                <a:ea typeface="メイリオ" panose="020B0604030504040204" pitchFamily="50" charset="-128"/>
              </a:rPr>
              <a:t>６．貸し切りのご予約は、</a:t>
            </a:r>
            <a:r>
              <a:rPr lang="en-US" altLang="ja-JP" sz="700" dirty="0">
                <a:latin typeface="メイリオ" panose="020B0604030504040204" pitchFamily="50" charset="-128"/>
                <a:ea typeface="メイリオ" panose="020B0604030504040204" pitchFamily="50" charset="-128"/>
              </a:rPr>
              <a:t>6</a:t>
            </a:r>
            <a:r>
              <a:rPr lang="ja-JP" altLang="en-US" sz="700" dirty="0">
                <a:latin typeface="メイリオ" panose="020B0604030504040204" pitchFamily="50" charset="-128"/>
                <a:ea typeface="メイリオ" panose="020B0604030504040204" pitchFamily="50" charset="-128"/>
              </a:rPr>
              <a:t>か月前から</a:t>
            </a:r>
            <a:r>
              <a:rPr lang="en-US" altLang="ja-JP" sz="700" dirty="0">
                <a:latin typeface="メイリオ" panose="020B0604030504040204" pitchFamily="50" charset="-128"/>
                <a:ea typeface="メイリオ" panose="020B0604030504040204" pitchFamily="50" charset="-128"/>
              </a:rPr>
              <a:t>1</a:t>
            </a:r>
            <a:r>
              <a:rPr lang="ja-JP" altLang="en-US" sz="700" dirty="0">
                <a:latin typeface="メイリオ" panose="020B0604030504040204" pitchFamily="50" charset="-128"/>
                <a:ea typeface="メイリオ" panose="020B0604030504040204" pitchFamily="50" charset="-128"/>
              </a:rPr>
              <a:t>か月前までの承りとなります。</a:t>
            </a:r>
            <a:endParaRPr lang="en-US" altLang="ja-JP" sz="700" dirty="0">
              <a:latin typeface="メイリオ" panose="020B0604030504040204" pitchFamily="50" charset="-128"/>
              <a:ea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rPr>
              <a:t>　　ご利用日の</a:t>
            </a:r>
            <a:r>
              <a:rPr lang="en-US" altLang="ja-JP" sz="700" dirty="0">
                <a:latin typeface="メイリオ" panose="020B0604030504040204" pitchFamily="50" charset="-128"/>
                <a:ea typeface="メイリオ" panose="020B0604030504040204" pitchFamily="50" charset="-128"/>
              </a:rPr>
              <a:t>1</a:t>
            </a:r>
            <a:r>
              <a:rPr lang="ja-JP" altLang="en-US" sz="700" dirty="0">
                <a:latin typeface="メイリオ" panose="020B0604030504040204" pitchFamily="50" charset="-128"/>
                <a:ea typeface="メイリオ" panose="020B0604030504040204" pitchFamily="50" charset="-128"/>
              </a:rPr>
              <a:t>か月前までに貸切利用申請書の提出をお願いいたします。</a:t>
            </a:r>
            <a:endParaRPr lang="en-US" altLang="ja-JP" sz="700" dirty="0">
              <a:latin typeface="メイリオ" panose="020B0604030504040204" pitchFamily="50" charset="-128"/>
              <a:ea typeface="メイリオ" panose="020B0604030504040204" pitchFamily="50" charset="-128"/>
            </a:endParaRPr>
          </a:p>
          <a:p>
            <a:endParaRPr lang="ja-JP" altLang="en-US" sz="700" dirty="0">
              <a:latin typeface="メイリオ" panose="020B0604030504040204" pitchFamily="50" charset="-128"/>
              <a:ea typeface="メイリオ" panose="020B0604030504040204" pitchFamily="50" charset="-128"/>
            </a:endParaRPr>
          </a:p>
        </p:txBody>
      </p:sp>
      <p:pic>
        <p:nvPicPr>
          <p:cNvPr id="9" name="図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6200000" flipV="1">
            <a:off x="124923" y="61465"/>
            <a:ext cx="907621" cy="995410"/>
          </a:xfrm>
          <a:prstGeom prst="rect">
            <a:avLst/>
          </a:prstGeom>
        </p:spPr>
      </p:pic>
      <p:pic>
        <p:nvPicPr>
          <p:cNvPr id="45" name="図 4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6200000">
            <a:off x="5831909" y="71152"/>
            <a:ext cx="907621" cy="984194"/>
          </a:xfrm>
          <a:prstGeom prst="rect">
            <a:avLst/>
          </a:prstGeom>
        </p:spPr>
      </p:pic>
      <p:sp>
        <p:nvSpPr>
          <p:cNvPr id="5" name="正方形/長方形 4"/>
          <p:cNvSpPr/>
          <p:nvPr/>
        </p:nvSpPr>
        <p:spPr>
          <a:xfrm>
            <a:off x="1453686" y="259258"/>
            <a:ext cx="3950628" cy="707886"/>
          </a:xfrm>
          <a:prstGeom prst="rect">
            <a:avLst/>
          </a:prstGeom>
          <a:solidFill>
            <a:srgbClr val="7030A0"/>
          </a:solidFill>
          <a:ln>
            <a:noFill/>
          </a:ln>
        </p:spPr>
        <p:txBody>
          <a:bodyPr wrap="square">
            <a:spAutoFit/>
          </a:bodyPr>
          <a:lstStyle/>
          <a:p>
            <a:pPr algn="ctr"/>
            <a:r>
              <a:rPr lang="ja-JP" altLang="en-US" sz="1600" b="1" dirty="0">
                <a:solidFill>
                  <a:srgbClr val="FEF6F0"/>
                </a:solidFill>
                <a:latin typeface="Microsoft JhengHei Light" panose="020B0304030504040204" pitchFamily="34" charset="-120"/>
                <a:ea typeface="Microsoft JhengHei Light" panose="020B0304030504040204" pitchFamily="34" charset="-120"/>
              </a:rPr>
              <a:t>紫紺館椿山荘パーティープラン</a:t>
            </a:r>
            <a:endParaRPr lang="en-US" altLang="ja-JP" sz="1600" b="1" dirty="0">
              <a:solidFill>
                <a:srgbClr val="FEF6F0"/>
              </a:solidFill>
              <a:latin typeface="Microsoft JhengHei Light" panose="020B0304030504040204" pitchFamily="34" charset="-120"/>
              <a:ea typeface="Microsoft JhengHei Light" panose="020B0304030504040204" pitchFamily="34" charset="-120"/>
            </a:endParaRPr>
          </a:p>
          <a:p>
            <a:pPr algn="ctr"/>
            <a:r>
              <a:rPr lang="en-US" altLang="ja-JP" sz="2400" b="1" dirty="0">
                <a:solidFill>
                  <a:srgbClr val="FEF6F0"/>
                </a:solidFill>
                <a:latin typeface="Edwardian Script ITC" panose="030303020407070D0804" pitchFamily="66" charset="0"/>
              </a:rPr>
              <a:t>Party</a:t>
            </a:r>
            <a:r>
              <a:rPr lang="ja-JP" altLang="en-US" sz="2400" b="1" dirty="0">
                <a:solidFill>
                  <a:srgbClr val="FEF6F0"/>
                </a:solidFill>
                <a:latin typeface="Edwardian Script ITC" panose="030303020407070D0804" pitchFamily="66" charset="0"/>
              </a:rPr>
              <a:t> </a:t>
            </a:r>
            <a:r>
              <a:rPr lang="en-US" altLang="ja-JP" sz="2400" b="1" dirty="0">
                <a:solidFill>
                  <a:srgbClr val="FEF6F0"/>
                </a:solidFill>
                <a:latin typeface="Edwardian Script ITC" panose="030303020407070D0804" pitchFamily="66" charset="0"/>
              </a:rPr>
              <a:t>Plan</a:t>
            </a:r>
            <a:r>
              <a:rPr lang="ja-JP" altLang="en-US" sz="2000" b="1" i="1" dirty="0">
                <a:solidFill>
                  <a:srgbClr val="FEF6F0"/>
                </a:solidFill>
                <a:latin typeface="French Script MT" panose="03020402040607040605" pitchFamily="66" charset="0"/>
              </a:rPr>
              <a:t>  </a:t>
            </a:r>
            <a:r>
              <a:rPr lang="en-US" altLang="ja-JP" sz="1600" b="1" dirty="0">
                <a:solidFill>
                  <a:srgbClr val="FEF6F0"/>
                </a:solidFill>
                <a:latin typeface="Microsoft JhengHei Light" panose="020B0304030504040204" pitchFamily="34" charset="-120"/>
                <a:ea typeface="Microsoft JhengHei Light" panose="020B0304030504040204" pitchFamily="34" charset="-120"/>
              </a:rPr>
              <a:t>2025</a:t>
            </a:r>
            <a:r>
              <a:rPr lang="ja-JP" altLang="en-US" sz="1600" b="1" dirty="0">
                <a:solidFill>
                  <a:srgbClr val="FEF6F0"/>
                </a:solidFill>
                <a:latin typeface="Microsoft JhengHei Light" panose="020B0304030504040204" pitchFamily="34" charset="-120"/>
                <a:ea typeface="Microsoft JhengHei Light" panose="020B0304030504040204" pitchFamily="34" charset="-120"/>
              </a:rPr>
              <a:t>年</a:t>
            </a:r>
            <a:r>
              <a:rPr lang="en-US" altLang="ja-JP" sz="1600" b="1" dirty="0">
                <a:solidFill>
                  <a:srgbClr val="FEF6F0"/>
                </a:solidFill>
                <a:latin typeface="Microsoft JhengHei Light" panose="020B0304030504040204" pitchFamily="34" charset="-120"/>
                <a:ea typeface="Microsoft JhengHei Light" panose="020B0304030504040204" pitchFamily="34" charset="-120"/>
              </a:rPr>
              <a:t>12</a:t>
            </a:r>
            <a:r>
              <a:rPr lang="ja-JP" altLang="en-US" sz="1600" b="1" dirty="0">
                <a:solidFill>
                  <a:srgbClr val="FEF6F0"/>
                </a:solidFill>
                <a:latin typeface="Microsoft JhengHei Light" panose="020B0304030504040204" pitchFamily="34" charset="-120"/>
                <a:ea typeface="Microsoft JhengHei Light" panose="020B0304030504040204" pitchFamily="34" charset="-120"/>
              </a:rPr>
              <a:t>月▶</a:t>
            </a:r>
            <a:r>
              <a:rPr lang="en-US" altLang="ja-JP" sz="1600" b="1" dirty="0">
                <a:solidFill>
                  <a:srgbClr val="FEF6F0"/>
                </a:solidFill>
                <a:latin typeface="Microsoft JhengHei Light" panose="020B0304030504040204" pitchFamily="34" charset="-120"/>
                <a:ea typeface="Microsoft JhengHei Light" panose="020B0304030504040204" pitchFamily="34" charset="-120"/>
              </a:rPr>
              <a:t>2026</a:t>
            </a:r>
            <a:r>
              <a:rPr lang="ja-JP" altLang="en-US" sz="1600" b="1" dirty="0">
                <a:solidFill>
                  <a:srgbClr val="FEF6F0"/>
                </a:solidFill>
                <a:latin typeface="Microsoft JhengHei Light" panose="020B0304030504040204" pitchFamily="34" charset="-120"/>
                <a:ea typeface="Microsoft JhengHei Light" panose="020B0304030504040204" pitchFamily="34" charset="-120"/>
              </a:rPr>
              <a:t>年</a:t>
            </a:r>
            <a:r>
              <a:rPr lang="en-US" altLang="ja-JP" sz="1600" b="1" dirty="0">
                <a:solidFill>
                  <a:srgbClr val="FEF6F0"/>
                </a:solidFill>
                <a:latin typeface="Microsoft JhengHei Light" panose="020B0304030504040204" pitchFamily="34" charset="-120"/>
                <a:ea typeface="Microsoft JhengHei Light" panose="020B0304030504040204" pitchFamily="34" charset="-120"/>
              </a:rPr>
              <a:t>2</a:t>
            </a:r>
            <a:r>
              <a:rPr lang="ja-JP" altLang="en-US" sz="1600" b="1" dirty="0">
                <a:solidFill>
                  <a:srgbClr val="FEF6F0"/>
                </a:solidFill>
                <a:latin typeface="Microsoft JhengHei Light" panose="020B0304030504040204" pitchFamily="34" charset="-120"/>
                <a:ea typeface="Microsoft JhengHei Light" panose="020B0304030504040204" pitchFamily="34" charset="-120"/>
              </a:rPr>
              <a:t>月</a:t>
            </a:r>
          </a:p>
        </p:txBody>
      </p:sp>
      <p:sp>
        <p:nvSpPr>
          <p:cNvPr id="18" name="正方形/長方形 17"/>
          <p:cNvSpPr/>
          <p:nvPr/>
        </p:nvSpPr>
        <p:spPr>
          <a:xfrm>
            <a:off x="15439" y="8693253"/>
            <a:ext cx="3623799" cy="1169551"/>
          </a:xfrm>
          <a:prstGeom prst="rect">
            <a:avLst/>
          </a:prstGeom>
        </p:spPr>
        <p:txBody>
          <a:bodyPr wrap="square">
            <a:spAutoFit/>
          </a:bodyPr>
          <a:lstStyle/>
          <a:p>
            <a:r>
              <a:rPr lang="ja-JP" altLang="en-US" sz="700" b="1" u="sng" dirty="0">
                <a:latin typeface="メイリオ" panose="020B0604030504040204" pitchFamily="50" charset="-128"/>
                <a:ea typeface="メイリオ" panose="020B0604030504040204" pitchFamily="50" charset="-128"/>
              </a:rPr>
              <a:t>変更またはキャンセルに関して</a:t>
            </a:r>
            <a:endParaRPr lang="en-US" altLang="ja-JP" sz="700" b="1" u="sng" dirty="0">
              <a:latin typeface="メイリオ" panose="020B0604030504040204" pitchFamily="50" charset="-128"/>
              <a:ea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rPr>
              <a:t>１．人数、料理プランのご確定は一週間前までにお電話にてお願いいたします。</a:t>
            </a:r>
            <a:endParaRPr lang="en-US" altLang="ja-JP" sz="700" dirty="0">
              <a:latin typeface="メイリオ" panose="020B0604030504040204" pitchFamily="50" charset="-128"/>
              <a:ea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rPr>
              <a:t>　　又、</a:t>
            </a:r>
            <a:r>
              <a:rPr lang="ja-JP" altLang="en-US" sz="700" b="1" dirty="0">
                <a:latin typeface="メイリオ" panose="020B0604030504040204" pitchFamily="50" charset="-128"/>
                <a:ea typeface="メイリオ" panose="020B0604030504040204" pitchFamily="50" charset="-128"/>
              </a:rPr>
              <a:t>人数確定後の人員減に関しましてもご予約の人数分の料金を頂戴いたしま</a:t>
            </a:r>
            <a:endParaRPr lang="en-US" altLang="ja-JP" sz="700" b="1" dirty="0">
              <a:latin typeface="メイリオ" panose="020B0604030504040204" pitchFamily="50" charset="-128"/>
              <a:ea typeface="メイリオ" panose="020B0604030504040204" pitchFamily="50" charset="-128"/>
            </a:endParaRPr>
          </a:p>
          <a:p>
            <a:r>
              <a:rPr lang="ja-JP" altLang="en-US" sz="700" b="1" dirty="0">
                <a:latin typeface="メイリオ" panose="020B0604030504040204" pitchFamily="50" charset="-128"/>
                <a:ea typeface="メイリオ" panose="020B0604030504040204" pitchFamily="50" charset="-128"/>
              </a:rPr>
              <a:t>　　</a:t>
            </a:r>
            <a:r>
              <a:rPr lang="ja-JP" altLang="en-US" sz="700" b="1" dirty="0" err="1">
                <a:latin typeface="メイリオ" panose="020B0604030504040204" pitchFamily="50" charset="-128"/>
                <a:ea typeface="メイリオ" panose="020B0604030504040204" pitchFamily="50" charset="-128"/>
              </a:rPr>
              <a:t>すので</a:t>
            </a:r>
            <a:r>
              <a:rPr lang="ja-JP" altLang="en-US" sz="700" b="1" dirty="0">
                <a:latin typeface="メイリオ" panose="020B0604030504040204" pitchFamily="50" charset="-128"/>
                <a:ea typeface="メイリオ" panose="020B0604030504040204" pitchFamily="50" charset="-128"/>
              </a:rPr>
              <a:t>ご了承賜りますようお願い申し上げます。</a:t>
            </a:r>
            <a:endParaRPr lang="ja-JP" altLang="en-US" sz="700" dirty="0">
              <a:latin typeface="メイリオ" panose="020B0604030504040204" pitchFamily="50" charset="-128"/>
              <a:ea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rPr>
              <a:t>２．</a:t>
            </a:r>
            <a:r>
              <a:rPr lang="ja-JP" altLang="en-US" sz="700" b="1" dirty="0">
                <a:latin typeface="メイリオ" panose="020B0604030504040204" pitchFamily="50" charset="-128"/>
                <a:ea typeface="メイリオ" panose="020B0604030504040204" pitchFamily="50" charset="-128"/>
              </a:rPr>
              <a:t>宴会のキャンセル料はご開催日の</a:t>
            </a:r>
            <a:r>
              <a:rPr lang="en-US" altLang="ja-JP" sz="700" b="1" dirty="0">
                <a:latin typeface="メイリオ" panose="020B0604030504040204" pitchFamily="50" charset="-128"/>
                <a:ea typeface="メイリオ" panose="020B0604030504040204" pitchFamily="50" charset="-128"/>
              </a:rPr>
              <a:t>1</a:t>
            </a:r>
            <a:r>
              <a:rPr lang="ja-JP" altLang="en-US" sz="700" b="1" dirty="0">
                <a:latin typeface="メイリオ" panose="020B0604030504040204" pitchFamily="50" charset="-128"/>
                <a:ea typeface="メイリオ" panose="020B0604030504040204" pitchFamily="50" charset="-128"/>
              </a:rPr>
              <a:t>ヶ月前から宴席料金の</a:t>
            </a:r>
            <a:r>
              <a:rPr lang="en-US" altLang="ja-JP" sz="700" b="1" dirty="0">
                <a:latin typeface="メイリオ" panose="020B0604030504040204" pitchFamily="50" charset="-128"/>
                <a:ea typeface="メイリオ" panose="020B0604030504040204" pitchFamily="50" charset="-128"/>
              </a:rPr>
              <a:t>10</a:t>
            </a:r>
            <a:r>
              <a:rPr lang="ja-JP" altLang="en-US" sz="700" b="1" dirty="0">
                <a:latin typeface="メイリオ" panose="020B0604030504040204" pitchFamily="50" charset="-128"/>
                <a:ea typeface="メイリオ" panose="020B0604030504040204" pitchFamily="50" charset="-128"/>
              </a:rPr>
              <a:t>％、</a:t>
            </a:r>
            <a:r>
              <a:rPr lang="en-US" altLang="ja-JP" sz="700" b="1" dirty="0">
                <a:latin typeface="メイリオ" panose="020B0604030504040204" pitchFamily="50" charset="-128"/>
                <a:ea typeface="メイリオ" panose="020B0604030504040204" pitchFamily="50" charset="-128"/>
              </a:rPr>
              <a:t>14</a:t>
            </a:r>
            <a:r>
              <a:rPr lang="ja-JP" altLang="en-US" sz="700" b="1" dirty="0">
                <a:latin typeface="メイリオ" panose="020B0604030504040204" pitchFamily="50" charset="-128"/>
                <a:ea typeface="メイリオ" panose="020B0604030504040204" pitchFamily="50" charset="-128"/>
              </a:rPr>
              <a:t>日前で宴席</a:t>
            </a:r>
            <a:endParaRPr lang="en-US" altLang="ja-JP" sz="700" b="1" dirty="0">
              <a:latin typeface="メイリオ" panose="020B0604030504040204" pitchFamily="50" charset="-128"/>
              <a:ea typeface="メイリオ" panose="020B0604030504040204" pitchFamily="50" charset="-128"/>
            </a:endParaRPr>
          </a:p>
          <a:p>
            <a:r>
              <a:rPr lang="ja-JP" altLang="en-US" sz="700" b="1" dirty="0">
                <a:latin typeface="メイリオ" panose="020B0604030504040204" pitchFamily="50" charset="-128"/>
                <a:ea typeface="メイリオ" panose="020B0604030504040204" pitchFamily="50" charset="-128"/>
              </a:rPr>
              <a:t>　　料金 の</a:t>
            </a:r>
            <a:r>
              <a:rPr lang="en-US" altLang="ja-JP" sz="700" b="1" dirty="0">
                <a:latin typeface="メイリオ" panose="020B0604030504040204" pitchFamily="50" charset="-128"/>
                <a:ea typeface="メイリオ" panose="020B0604030504040204" pitchFamily="50" charset="-128"/>
              </a:rPr>
              <a:t>30</a:t>
            </a:r>
            <a:r>
              <a:rPr lang="ja-JP" altLang="en-US" sz="700" b="1" dirty="0">
                <a:latin typeface="メイリオ" panose="020B0604030504040204" pitchFamily="50" charset="-128"/>
                <a:ea typeface="メイリオ" panose="020B0604030504040204" pitchFamily="50" charset="-128"/>
              </a:rPr>
              <a:t>％、一週間前で宴席料金の</a:t>
            </a:r>
            <a:r>
              <a:rPr lang="en-US" altLang="ja-JP" sz="700" b="1" dirty="0">
                <a:latin typeface="メイリオ" panose="020B0604030504040204" pitchFamily="50" charset="-128"/>
                <a:ea typeface="メイリオ" panose="020B0604030504040204" pitchFamily="50" charset="-128"/>
              </a:rPr>
              <a:t>50</a:t>
            </a:r>
            <a:r>
              <a:rPr lang="ja-JP" altLang="en-US" sz="700" b="1" dirty="0">
                <a:latin typeface="メイリオ" panose="020B0604030504040204" pitchFamily="50" charset="-128"/>
                <a:ea typeface="メイリオ" panose="020B0604030504040204" pitchFamily="50" charset="-128"/>
              </a:rPr>
              <a:t>％、</a:t>
            </a:r>
            <a:r>
              <a:rPr lang="en-US" altLang="ja-JP" sz="700" b="1" dirty="0">
                <a:latin typeface="メイリオ" panose="020B0604030504040204" pitchFamily="50" charset="-128"/>
                <a:ea typeface="メイリオ" panose="020B0604030504040204" pitchFamily="50" charset="-128"/>
              </a:rPr>
              <a:t>3</a:t>
            </a:r>
            <a:r>
              <a:rPr lang="ja-JP" altLang="en-US" sz="700" b="1" dirty="0">
                <a:latin typeface="メイリオ" panose="020B0604030504040204" pitchFamily="50" charset="-128"/>
                <a:ea typeface="メイリオ" panose="020B0604030504040204" pitchFamily="50" charset="-128"/>
              </a:rPr>
              <a:t>営業日前で宴席料金の全額が発生</a:t>
            </a:r>
            <a:endParaRPr lang="en-US" altLang="ja-JP" sz="700" b="1" dirty="0">
              <a:latin typeface="メイリオ" panose="020B0604030504040204" pitchFamily="50" charset="-128"/>
              <a:ea typeface="メイリオ" panose="020B0604030504040204" pitchFamily="50" charset="-128"/>
            </a:endParaRPr>
          </a:p>
          <a:p>
            <a:r>
              <a:rPr lang="ja-JP" altLang="en-US" sz="700" b="1" dirty="0">
                <a:latin typeface="メイリオ" panose="020B0604030504040204" pitchFamily="50" charset="-128"/>
                <a:ea typeface="メイリオ" panose="020B0604030504040204" pitchFamily="50" charset="-128"/>
              </a:rPr>
              <a:t>　　いたします。</a:t>
            </a:r>
          </a:p>
          <a:p>
            <a:r>
              <a:rPr lang="ja-JP" altLang="en-US" sz="700" dirty="0">
                <a:latin typeface="メイリオ" panose="020B0604030504040204" pitchFamily="50" charset="-128"/>
                <a:ea typeface="メイリオ" panose="020B0604030504040204" pitchFamily="50" charset="-128"/>
              </a:rPr>
              <a:t>３．開催日の変更またはキャンセルの場合は再度申請書を送付していただく場合</a:t>
            </a:r>
          </a:p>
          <a:p>
            <a:r>
              <a:rPr lang="ja-JP" altLang="en-US" sz="700" dirty="0">
                <a:latin typeface="メイリオ" panose="020B0604030504040204" pitchFamily="50" charset="-128"/>
                <a:ea typeface="メイリオ" panose="020B0604030504040204" pitchFamily="50" charset="-128"/>
              </a:rPr>
              <a:t>      がございますが事前に必ずお電話にてお申し付けください。</a:t>
            </a:r>
          </a:p>
          <a:p>
            <a:pPr>
              <a:spcAft>
                <a:spcPts val="208"/>
              </a:spcAft>
            </a:pPr>
            <a:endParaRPr lang="ja-JP" altLang="en-US" sz="700" b="1" u="sng" dirty="0">
              <a:latin typeface="メイリオ" panose="020B0604030504040204" pitchFamily="50" charset="-128"/>
              <a:ea typeface="メイリオ" panose="020B0604030504040204" pitchFamily="50" charset="-128"/>
            </a:endParaRPr>
          </a:p>
        </p:txBody>
      </p:sp>
      <p:sp>
        <p:nvSpPr>
          <p:cNvPr id="19" name="正方形/長方形 18"/>
          <p:cNvSpPr/>
          <p:nvPr/>
        </p:nvSpPr>
        <p:spPr>
          <a:xfrm>
            <a:off x="3500942" y="1391383"/>
            <a:ext cx="3143791" cy="2539157"/>
          </a:xfrm>
          <a:prstGeom prst="rect">
            <a:avLst/>
          </a:prstGeom>
        </p:spPr>
        <p:txBody>
          <a:bodyPr wrap="square">
            <a:spAutoFit/>
          </a:bodyPr>
          <a:lstStyle/>
          <a:p>
            <a:pPr fontAlgn="ctr">
              <a:spcAft>
                <a:spcPts val="300"/>
              </a:spcAft>
            </a:pPr>
            <a:r>
              <a:rPr lang="ja-JP" altLang="en-US" sz="900" b="1" dirty="0">
                <a:latin typeface="メイリオ" panose="020B0604030504040204" pitchFamily="50" charset="-128"/>
                <a:ea typeface="メイリオ" panose="020B0604030504040204" pitchFamily="50" charset="-128"/>
              </a:rPr>
              <a:t>時間　</a:t>
            </a:r>
            <a:r>
              <a:rPr lang="en-US" altLang="ja-JP" sz="900" b="1" dirty="0">
                <a:latin typeface="メイリオ" panose="020B0604030504040204" pitchFamily="50" charset="-128"/>
                <a:ea typeface="メイリオ" panose="020B0604030504040204" pitchFamily="50" charset="-128"/>
              </a:rPr>
              <a:t>11</a:t>
            </a:r>
            <a:r>
              <a:rPr lang="ja-JP" altLang="en-US" sz="900" b="1" dirty="0">
                <a:latin typeface="メイリオ" panose="020B0604030504040204" pitchFamily="50" charset="-128"/>
                <a:ea typeface="メイリオ" panose="020B0604030504040204" pitchFamily="50" charset="-128"/>
              </a:rPr>
              <a:t>：</a:t>
            </a:r>
            <a:r>
              <a:rPr lang="en-US" altLang="ja-JP" sz="900" b="1" dirty="0">
                <a:latin typeface="メイリオ" panose="020B0604030504040204" pitchFamily="50" charset="-128"/>
                <a:ea typeface="メイリオ" panose="020B0604030504040204" pitchFamily="50" charset="-128"/>
              </a:rPr>
              <a:t>30</a:t>
            </a:r>
            <a:r>
              <a:rPr lang="ja-JP" altLang="en-US" sz="900" b="1" dirty="0">
                <a:latin typeface="メイリオ" panose="020B0604030504040204" pitchFamily="50" charset="-128"/>
                <a:ea typeface="メイリオ" panose="020B0604030504040204" pitchFamily="50" charset="-128"/>
              </a:rPr>
              <a:t>～</a:t>
            </a:r>
            <a:r>
              <a:rPr lang="en-US" altLang="ja-JP" sz="900" b="1" dirty="0">
                <a:latin typeface="メイリオ" panose="020B0604030504040204" pitchFamily="50" charset="-128"/>
                <a:ea typeface="メイリオ" panose="020B0604030504040204" pitchFamily="50" charset="-128"/>
              </a:rPr>
              <a:t>22</a:t>
            </a:r>
            <a:r>
              <a:rPr lang="ja-JP" altLang="en-US" sz="900" b="1" dirty="0">
                <a:latin typeface="メイリオ" panose="020B0604030504040204" pitchFamily="50" charset="-128"/>
                <a:ea typeface="メイリオ" panose="020B0604030504040204" pitchFamily="50" charset="-128"/>
              </a:rPr>
              <a:t>：</a:t>
            </a:r>
            <a:r>
              <a:rPr lang="en-US" altLang="ja-JP" sz="900" b="1" dirty="0">
                <a:latin typeface="メイリオ" panose="020B0604030504040204" pitchFamily="50" charset="-128"/>
                <a:ea typeface="メイリオ" panose="020B0604030504040204" pitchFamily="50" charset="-128"/>
              </a:rPr>
              <a:t>00</a:t>
            </a:r>
          </a:p>
          <a:p>
            <a:pPr fontAlgn="ctr">
              <a:spcAft>
                <a:spcPts val="300"/>
              </a:spcAft>
            </a:pPr>
            <a:r>
              <a:rPr lang="ja-JP" altLang="en-US" sz="900" b="1" dirty="0">
                <a:latin typeface="メイリオ" panose="020B0604030504040204" pitchFamily="50" charset="-128"/>
                <a:ea typeface="メイリオ" panose="020B0604030504040204" pitchFamily="50" charset="-128"/>
              </a:rPr>
              <a:t>　　　</a:t>
            </a:r>
            <a:r>
              <a:rPr lang="en-US" altLang="ja-JP" sz="900" b="1" dirty="0">
                <a:latin typeface="メイリオ" panose="020B0604030504040204" pitchFamily="50" charset="-128"/>
                <a:ea typeface="メイリオ" panose="020B0604030504040204" pitchFamily="50" charset="-128"/>
              </a:rPr>
              <a:t>1</a:t>
            </a:r>
            <a:r>
              <a:rPr lang="ja-JP" altLang="en-US" sz="900" b="1" dirty="0">
                <a:latin typeface="メイリオ" panose="020B0604030504040204" pitchFamily="50" charset="-128"/>
                <a:ea typeface="メイリオ" panose="020B0604030504040204" pitchFamily="50" charset="-128"/>
              </a:rPr>
              <a:t>部　</a:t>
            </a:r>
            <a:r>
              <a:rPr lang="en-US" altLang="ja-JP" sz="900" b="1" dirty="0">
                <a:latin typeface="メイリオ" panose="020B0604030504040204" pitchFamily="50" charset="-128"/>
                <a:ea typeface="メイリオ" panose="020B0604030504040204" pitchFamily="50" charset="-128"/>
              </a:rPr>
              <a:t>11:30</a:t>
            </a:r>
            <a:r>
              <a:rPr lang="ja-JP" altLang="en-US" sz="900" b="1" dirty="0">
                <a:latin typeface="メイリオ" panose="020B0604030504040204" pitchFamily="50" charset="-128"/>
                <a:ea typeface="メイリオ" panose="020B0604030504040204" pitchFamily="50" charset="-128"/>
              </a:rPr>
              <a:t>～</a:t>
            </a:r>
            <a:r>
              <a:rPr lang="en-US" altLang="ja-JP" sz="900" b="1" dirty="0">
                <a:latin typeface="メイリオ" panose="020B0604030504040204" pitchFamily="50" charset="-128"/>
                <a:ea typeface="メイリオ" panose="020B0604030504040204" pitchFamily="50" charset="-128"/>
              </a:rPr>
              <a:t>13:30</a:t>
            </a:r>
          </a:p>
          <a:p>
            <a:pPr fontAlgn="ctr">
              <a:spcAft>
                <a:spcPts val="300"/>
              </a:spcAft>
            </a:pPr>
            <a:r>
              <a:rPr lang="ja-JP" altLang="en-US" sz="900" b="1" dirty="0">
                <a:latin typeface="メイリオ" panose="020B0604030504040204" pitchFamily="50" charset="-128"/>
                <a:ea typeface="メイリオ" panose="020B0604030504040204" pitchFamily="50" charset="-128"/>
              </a:rPr>
              <a:t>　　　</a:t>
            </a:r>
            <a:r>
              <a:rPr lang="en-US" altLang="ja-JP" sz="900" b="1" dirty="0">
                <a:latin typeface="メイリオ" panose="020B0604030504040204" pitchFamily="50" charset="-128"/>
                <a:ea typeface="メイリオ" panose="020B0604030504040204" pitchFamily="50" charset="-128"/>
              </a:rPr>
              <a:t>2</a:t>
            </a:r>
            <a:r>
              <a:rPr lang="ja-JP" altLang="en-US" sz="900" b="1" dirty="0">
                <a:latin typeface="メイリオ" panose="020B0604030504040204" pitchFamily="50" charset="-128"/>
                <a:ea typeface="メイリオ" panose="020B0604030504040204" pitchFamily="50" charset="-128"/>
              </a:rPr>
              <a:t>部　</a:t>
            </a:r>
            <a:r>
              <a:rPr lang="en-US" altLang="ja-JP" sz="900" b="1" dirty="0">
                <a:latin typeface="メイリオ" panose="020B0604030504040204" pitchFamily="50" charset="-128"/>
                <a:ea typeface="メイリオ" panose="020B0604030504040204" pitchFamily="50" charset="-128"/>
              </a:rPr>
              <a:t>15:30</a:t>
            </a:r>
            <a:r>
              <a:rPr lang="ja-JP" altLang="en-US" sz="900" b="1" dirty="0">
                <a:latin typeface="メイリオ" panose="020B0604030504040204" pitchFamily="50" charset="-128"/>
                <a:ea typeface="メイリオ" panose="020B0604030504040204" pitchFamily="50" charset="-128"/>
              </a:rPr>
              <a:t>～</a:t>
            </a:r>
            <a:r>
              <a:rPr lang="en-US" altLang="ja-JP" sz="900" b="1" dirty="0">
                <a:latin typeface="メイリオ" panose="020B0604030504040204" pitchFamily="50" charset="-128"/>
                <a:ea typeface="メイリオ" panose="020B0604030504040204" pitchFamily="50" charset="-128"/>
              </a:rPr>
              <a:t>17:30</a:t>
            </a:r>
          </a:p>
          <a:p>
            <a:pPr fontAlgn="ctr">
              <a:spcAft>
                <a:spcPts val="300"/>
              </a:spcAft>
            </a:pPr>
            <a:r>
              <a:rPr lang="ja-JP" altLang="en-US" sz="900" b="1" dirty="0">
                <a:latin typeface="メイリオ" panose="020B0604030504040204" pitchFamily="50" charset="-128"/>
                <a:ea typeface="メイリオ" panose="020B0604030504040204" pitchFamily="50" charset="-128"/>
              </a:rPr>
              <a:t>　　　</a:t>
            </a:r>
            <a:r>
              <a:rPr lang="en-US" altLang="ja-JP" sz="900" b="1" dirty="0">
                <a:latin typeface="メイリオ" panose="020B0604030504040204" pitchFamily="50" charset="-128"/>
                <a:ea typeface="メイリオ" panose="020B0604030504040204" pitchFamily="50" charset="-128"/>
              </a:rPr>
              <a:t>3</a:t>
            </a:r>
            <a:r>
              <a:rPr lang="ja-JP" altLang="en-US" sz="900" b="1" dirty="0">
                <a:latin typeface="メイリオ" panose="020B0604030504040204" pitchFamily="50" charset="-128"/>
                <a:ea typeface="メイリオ" panose="020B0604030504040204" pitchFamily="50" charset="-128"/>
              </a:rPr>
              <a:t>部　</a:t>
            </a:r>
            <a:r>
              <a:rPr lang="en-US" altLang="ja-JP" sz="900" b="1" dirty="0">
                <a:latin typeface="メイリオ" panose="020B0604030504040204" pitchFamily="50" charset="-128"/>
                <a:ea typeface="メイリオ" panose="020B0604030504040204" pitchFamily="50" charset="-128"/>
              </a:rPr>
              <a:t>19:30</a:t>
            </a:r>
            <a:r>
              <a:rPr lang="ja-JP" altLang="en-US" sz="900" b="1" dirty="0">
                <a:latin typeface="メイリオ" panose="020B0604030504040204" pitchFamily="50" charset="-128"/>
                <a:ea typeface="メイリオ" panose="020B0604030504040204" pitchFamily="50" charset="-128"/>
              </a:rPr>
              <a:t>～</a:t>
            </a:r>
            <a:r>
              <a:rPr lang="en-US" altLang="ja-JP" sz="900" b="1" dirty="0">
                <a:latin typeface="メイリオ" panose="020B0604030504040204" pitchFamily="50" charset="-128"/>
                <a:ea typeface="メイリオ" panose="020B0604030504040204" pitchFamily="50" charset="-128"/>
              </a:rPr>
              <a:t>21:30</a:t>
            </a:r>
          </a:p>
          <a:p>
            <a:pPr fontAlgn="ctr">
              <a:spcAft>
                <a:spcPts val="300"/>
              </a:spcAft>
            </a:pPr>
            <a:endParaRPr lang="en-US" altLang="ja-JP" sz="400" b="1" dirty="0">
              <a:latin typeface="メイリオ" panose="020B0604030504040204" pitchFamily="50" charset="-128"/>
              <a:ea typeface="メイリオ" panose="020B0604030504040204" pitchFamily="50" charset="-128"/>
            </a:endParaRPr>
          </a:p>
          <a:p>
            <a:pPr fontAlgn="ctr">
              <a:spcAft>
                <a:spcPts val="300"/>
              </a:spcAft>
            </a:pPr>
            <a:r>
              <a:rPr lang="ja-JP" altLang="en-US" sz="900" b="1" dirty="0">
                <a:latin typeface="メイリオ" panose="020B0604030504040204" pitchFamily="50" charset="-128"/>
                <a:ea typeface="メイリオ" panose="020B0604030504040204" pitchFamily="50" charset="-128"/>
              </a:rPr>
              <a:t>ご利用人数　立食：</a:t>
            </a:r>
            <a:r>
              <a:rPr lang="en-US" altLang="ja-JP" sz="900" b="1" dirty="0">
                <a:latin typeface="メイリオ" panose="020B0604030504040204" pitchFamily="50" charset="-128"/>
                <a:ea typeface="メイリオ" panose="020B0604030504040204" pitchFamily="50" charset="-128"/>
              </a:rPr>
              <a:t>70</a:t>
            </a:r>
            <a:r>
              <a:rPr lang="ja-JP" altLang="en-US" sz="900" b="1" dirty="0">
                <a:latin typeface="メイリオ" panose="020B0604030504040204" pitchFamily="50" charset="-128"/>
                <a:ea typeface="メイリオ" panose="020B0604030504040204" pitchFamily="50" charset="-128"/>
              </a:rPr>
              <a:t>名　着席：</a:t>
            </a:r>
            <a:r>
              <a:rPr lang="en-US" altLang="ja-JP" sz="900" b="1">
                <a:latin typeface="メイリオ" panose="020B0604030504040204" pitchFamily="50" charset="-128"/>
                <a:ea typeface="メイリオ" panose="020B0604030504040204" pitchFamily="50" charset="-128"/>
              </a:rPr>
              <a:t>30</a:t>
            </a:r>
            <a:r>
              <a:rPr lang="ja-JP" altLang="en-US" sz="900" b="1">
                <a:latin typeface="メイリオ" panose="020B0604030504040204" pitchFamily="50" charset="-128"/>
                <a:ea typeface="メイリオ" panose="020B0604030504040204" pitchFamily="50" charset="-128"/>
              </a:rPr>
              <a:t>名</a:t>
            </a:r>
            <a:r>
              <a:rPr lang="en-US" altLang="ja-JP" sz="900" b="1" dirty="0">
                <a:latin typeface="メイリオ" panose="020B0604030504040204" pitchFamily="50" charset="-128"/>
                <a:ea typeface="メイリオ" panose="020B0604030504040204" pitchFamily="50" charset="-128"/>
              </a:rPr>
              <a:t>(+</a:t>
            </a:r>
            <a:r>
              <a:rPr lang="ja-JP" altLang="en-US" sz="900" b="1" dirty="0">
                <a:latin typeface="メイリオ" panose="020B0604030504040204" pitchFamily="50" charset="-128"/>
                <a:ea typeface="メイリオ" panose="020B0604030504040204" pitchFamily="50" charset="-128"/>
              </a:rPr>
              <a:t>個室</a:t>
            </a:r>
            <a:r>
              <a:rPr lang="en-US" altLang="ja-JP" sz="900" b="1" dirty="0">
                <a:latin typeface="メイリオ" panose="020B0604030504040204" pitchFamily="50" charset="-128"/>
                <a:ea typeface="メイリオ" panose="020B0604030504040204" pitchFamily="50" charset="-128"/>
              </a:rPr>
              <a:t>16</a:t>
            </a:r>
            <a:r>
              <a:rPr lang="ja-JP" altLang="en-US" sz="900" b="1" dirty="0">
                <a:latin typeface="メイリオ" panose="020B0604030504040204" pitchFamily="50" charset="-128"/>
                <a:ea typeface="メイリオ" panose="020B0604030504040204" pitchFamily="50" charset="-128"/>
              </a:rPr>
              <a:t>名</a:t>
            </a:r>
            <a:r>
              <a:rPr lang="en-US" altLang="ja-JP" sz="900" b="1" dirty="0">
                <a:latin typeface="メイリオ" panose="020B0604030504040204" pitchFamily="50" charset="-128"/>
                <a:ea typeface="メイリオ" panose="020B0604030504040204" pitchFamily="50" charset="-128"/>
              </a:rPr>
              <a:t>)</a:t>
            </a:r>
          </a:p>
          <a:p>
            <a:pPr fontAlgn="ctr">
              <a:spcAft>
                <a:spcPts val="300"/>
              </a:spcAft>
            </a:pPr>
            <a:endParaRPr lang="en-US" altLang="ja-JP" sz="400" b="1" dirty="0">
              <a:latin typeface="メイリオ" panose="020B0604030504040204" pitchFamily="50" charset="-128"/>
              <a:ea typeface="メイリオ" panose="020B0604030504040204" pitchFamily="50" charset="-128"/>
            </a:endParaRPr>
          </a:p>
          <a:p>
            <a:pPr fontAlgn="ctr">
              <a:spcAft>
                <a:spcPts val="300"/>
              </a:spcAft>
            </a:pPr>
            <a:r>
              <a:rPr lang="ja-JP" altLang="en-US" sz="900" b="1" dirty="0">
                <a:latin typeface="メイリオ" panose="020B0604030504040204" pitchFamily="50" charset="-128"/>
                <a:ea typeface="メイリオ" panose="020B0604030504040204" pitchFamily="50" charset="-128"/>
              </a:rPr>
              <a:t>貸し出し備品</a:t>
            </a:r>
            <a:endParaRPr lang="en-US" altLang="ja-JP" sz="900" b="1" dirty="0">
              <a:latin typeface="メイリオ" panose="020B0604030504040204" pitchFamily="50" charset="-128"/>
              <a:ea typeface="メイリオ" panose="020B0604030504040204" pitchFamily="50" charset="-128"/>
            </a:endParaRPr>
          </a:p>
          <a:p>
            <a:pPr fontAlgn="ctr">
              <a:spcAft>
                <a:spcPts val="300"/>
              </a:spcAft>
            </a:pPr>
            <a:r>
              <a:rPr lang="ja-JP" altLang="en-US" sz="900" b="1" dirty="0">
                <a:latin typeface="メイリオ" panose="020B0604030504040204" pitchFamily="50" charset="-128"/>
                <a:ea typeface="メイリオ" panose="020B0604030504040204" pitchFamily="50" charset="-128"/>
              </a:rPr>
              <a:t>　　　ポータブルマイク　２台</a:t>
            </a:r>
            <a:endParaRPr lang="en-US" altLang="ja-JP" sz="900" b="1" dirty="0">
              <a:latin typeface="メイリオ" panose="020B0604030504040204" pitchFamily="50" charset="-128"/>
              <a:ea typeface="メイリオ" panose="020B0604030504040204" pitchFamily="50" charset="-128"/>
            </a:endParaRPr>
          </a:p>
          <a:p>
            <a:pPr fontAlgn="ctr">
              <a:spcAft>
                <a:spcPts val="300"/>
              </a:spcAft>
            </a:pPr>
            <a:r>
              <a:rPr lang="ja-JP" altLang="en-US" sz="900" b="1" dirty="0">
                <a:latin typeface="メイリオ" panose="020B0604030504040204" pitchFamily="50" charset="-128"/>
                <a:ea typeface="メイリオ" panose="020B0604030504040204" pitchFamily="50" charset="-128"/>
              </a:rPr>
              <a:t>　　　マイクスタンド　　</a:t>
            </a:r>
            <a:r>
              <a:rPr lang="en-US" altLang="ja-JP" sz="900" b="1" dirty="0">
                <a:latin typeface="メイリオ" panose="020B0604030504040204" pitchFamily="50" charset="-128"/>
                <a:ea typeface="メイリオ" panose="020B0604030504040204" pitchFamily="50" charset="-128"/>
              </a:rPr>
              <a:t>2</a:t>
            </a:r>
            <a:r>
              <a:rPr lang="ja-JP" altLang="en-US" sz="900" b="1" dirty="0">
                <a:latin typeface="メイリオ" panose="020B0604030504040204" pitchFamily="50" charset="-128"/>
                <a:ea typeface="メイリオ" panose="020B0604030504040204" pitchFamily="50" charset="-128"/>
              </a:rPr>
              <a:t>本</a:t>
            </a:r>
            <a:endParaRPr lang="en-US" altLang="ja-JP" sz="900" b="1" dirty="0">
              <a:latin typeface="メイリオ" panose="020B0604030504040204" pitchFamily="50" charset="-128"/>
              <a:ea typeface="メイリオ" panose="020B0604030504040204" pitchFamily="50" charset="-128"/>
            </a:endParaRPr>
          </a:p>
          <a:p>
            <a:pPr fontAlgn="ctr">
              <a:spcAft>
                <a:spcPts val="300"/>
              </a:spcAft>
            </a:pPr>
            <a:r>
              <a:rPr lang="ja-JP" altLang="en-US" sz="900" b="1" dirty="0">
                <a:latin typeface="メイリオ" panose="020B0604030504040204" pitchFamily="50" charset="-128"/>
                <a:ea typeface="メイリオ" panose="020B0604030504040204" pitchFamily="50" charset="-128"/>
              </a:rPr>
              <a:t>　　　司会台　　　　　　</a:t>
            </a:r>
            <a:r>
              <a:rPr lang="en-US" altLang="ja-JP" sz="900" b="1" dirty="0">
                <a:latin typeface="メイリオ" panose="020B0604030504040204" pitchFamily="50" charset="-128"/>
                <a:ea typeface="メイリオ" panose="020B0604030504040204" pitchFamily="50" charset="-128"/>
              </a:rPr>
              <a:t>1</a:t>
            </a:r>
            <a:r>
              <a:rPr lang="ja-JP" altLang="en-US" sz="900" b="1" dirty="0">
                <a:latin typeface="メイリオ" panose="020B0604030504040204" pitchFamily="50" charset="-128"/>
                <a:ea typeface="メイリオ" panose="020B0604030504040204" pitchFamily="50" charset="-128"/>
              </a:rPr>
              <a:t>台</a:t>
            </a:r>
            <a:endParaRPr lang="en-US" altLang="ja-JP" sz="900" b="1" dirty="0">
              <a:latin typeface="メイリオ" panose="020B0604030504040204" pitchFamily="50" charset="-128"/>
              <a:ea typeface="メイリオ" panose="020B0604030504040204" pitchFamily="50" charset="-128"/>
            </a:endParaRPr>
          </a:p>
          <a:p>
            <a:pPr fontAlgn="ctr">
              <a:spcAft>
                <a:spcPts val="300"/>
              </a:spcAft>
            </a:pPr>
            <a:r>
              <a:rPr lang="ja-JP" altLang="en-US" sz="900" b="1" dirty="0">
                <a:latin typeface="メイリオ" panose="020B0604030504040204" pitchFamily="50" charset="-128"/>
                <a:ea typeface="メイリオ" panose="020B0604030504040204" pitchFamily="50" charset="-128"/>
              </a:rPr>
              <a:t>　　　譜面台　　　　　　</a:t>
            </a:r>
            <a:r>
              <a:rPr lang="en-US" altLang="ja-JP" sz="900" b="1" dirty="0">
                <a:latin typeface="メイリオ" panose="020B0604030504040204" pitchFamily="50" charset="-128"/>
                <a:ea typeface="メイリオ" panose="020B0604030504040204" pitchFamily="50" charset="-128"/>
              </a:rPr>
              <a:t>1</a:t>
            </a:r>
            <a:r>
              <a:rPr lang="ja-JP" altLang="en-US" sz="900" b="1" dirty="0">
                <a:latin typeface="メイリオ" panose="020B0604030504040204" pitchFamily="50" charset="-128"/>
                <a:ea typeface="メイリオ" panose="020B0604030504040204" pitchFamily="50" charset="-128"/>
              </a:rPr>
              <a:t>台</a:t>
            </a:r>
            <a:endParaRPr lang="en-US" altLang="ja-JP" sz="900" b="1" dirty="0">
              <a:latin typeface="メイリオ" panose="020B0604030504040204" pitchFamily="50" charset="-128"/>
              <a:ea typeface="メイリオ" panose="020B0604030504040204" pitchFamily="50" charset="-128"/>
            </a:endParaRPr>
          </a:p>
          <a:p>
            <a:pPr fontAlgn="ctr">
              <a:spcAft>
                <a:spcPts val="300"/>
              </a:spcAft>
            </a:pPr>
            <a:r>
              <a:rPr lang="ja-JP" altLang="en-US" sz="900" b="1" dirty="0">
                <a:latin typeface="メイリオ" panose="020B0604030504040204" pitchFamily="50" charset="-128"/>
                <a:ea typeface="メイリオ" panose="020B0604030504040204" pitchFamily="50" charset="-128"/>
              </a:rPr>
              <a:t>　　　スクリーン</a:t>
            </a:r>
            <a:r>
              <a:rPr lang="en-US" altLang="ja-JP" sz="900" b="1" dirty="0">
                <a:latin typeface="メイリオ" panose="020B0604030504040204" pitchFamily="50" charset="-128"/>
                <a:ea typeface="メイリオ" panose="020B0604030504040204" pitchFamily="50" charset="-128"/>
              </a:rPr>
              <a:t>-100</a:t>
            </a:r>
            <a:r>
              <a:rPr lang="ja-JP" altLang="en-US" sz="900" b="1" dirty="0">
                <a:latin typeface="メイリオ" panose="020B0604030504040204" pitchFamily="50" charset="-128"/>
                <a:ea typeface="メイリオ" panose="020B0604030504040204" pitchFamily="50" charset="-128"/>
              </a:rPr>
              <a:t>インチ</a:t>
            </a:r>
            <a:r>
              <a:rPr lang="en-US" altLang="ja-JP" sz="900" b="1" dirty="0">
                <a:latin typeface="メイリオ" panose="020B0604030504040204" pitchFamily="50" charset="-128"/>
                <a:ea typeface="メイリオ" panose="020B0604030504040204" pitchFamily="50" charset="-128"/>
              </a:rPr>
              <a:t>-</a:t>
            </a:r>
            <a:r>
              <a:rPr lang="ja-JP" altLang="en-US" sz="900" b="1" dirty="0">
                <a:latin typeface="メイリオ" panose="020B0604030504040204" pitchFamily="50" charset="-128"/>
                <a:ea typeface="メイリオ" panose="020B0604030504040204" pitchFamily="50" charset="-128"/>
              </a:rPr>
              <a:t>（￥</a:t>
            </a:r>
            <a:r>
              <a:rPr lang="en-US" altLang="ja-JP" sz="900" b="1" dirty="0">
                <a:latin typeface="メイリオ" panose="020B0604030504040204" pitchFamily="50" charset="-128"/>
                <a:ea typeface="メイリオ" panose="020B0604030504040204" pitchFamily="50" charset="-128"/>
              </a:rPr>
              <a:t>5,000-</a:t>
            </a:r>
            <a:r>
              <a:rPr lang="ja-JP" altLang="en-US" sz="900" b="1" dirty="0">
                <a:latin typeface="メイリオ" panose="020B0604030504040204" pitchFamily="50" charset="-128"/>
                <a:ea typeface="メイリオ" panose="020B0604030504040204" pitchFamily="50" charset="-128"/>
              </a:rPr>
              <a:t>）　</a:t>
            </a:r>
            <a:r>
              <a:rPr lang="en-US" altLang="ja-JP" sz="900" b="1" dirty="0">
                <a:latin typeface="メイリオ" panose="020B0604030504040204" pitchFamily="50" charset="-128"/>
                <a:ea typeface="メイリオ" panose="020B0604030504040204" pitchFamily="50" charset="-128"/>
              </a:rPr>
              <a:t>1</a:t>
            </a:r>
            <a:r>
              <a:rPr lang="ja-JP" altLang="en-US" sz="900" b="1" dirty="0">
                <a:latin typeface="メイリオ" panose="020B0604030504040204" pitchFamily="50" charset="-128"/>
                <a:ea typeface="メイリオ" panose="020B0604030504040204" pitchFamily="50" charset="-128"/>
              </a:rPr>
              <a:t>台</a:t>
            </a:r>
            <a:endParaRPr lang="en-US" altLang="ja-JP" sz="900" b="1" dirty="0">
              <a:latin typeface="メイリオ" panose="020B0604030504040204" pitchFamily="50" charset="-128"/>
              <a:ea typeface="メイリオ" panose="020B0604030504040204" pitchFamily="50" charset="-128"/>
            </a:endParaRPr>
          </a:p>
          <a:p>
            <a:pPr fontAlgn="ctr">
              <a:spcAft>
                <a:spcPts val="300"/>
              </a:spcAft>
            </a:pPr>
            <a:r>
              <a:rPr lang="ja-JP" altLang="en-US" sz="900" b="1" dirty="0">
                <a:latin typeface="メイリオ" panose="020B0604030504040204" pitchFamily="50" charset="-128"/>
                <a:ea typeface="メイリオ" panose="020B0604030504040204" pitchFamily="50" charset="-128"/>
              </a:rPr>
              <a:t>　　　プロジェクター（￥</a:t>
            </a:r>
            <a:r>
              <a:rPr lang="en-US" altLang="ja-JP" sz="900" b="1" dirty="0">
                <a:latin typeface="メイリオ" panose="020B0604030504040204" pitchFamily="50" charset="-128"/>
                <a:ea typeface="メイリオ" panose="020B0604030504040204" pitchFamily="50" charset="-128"/>
              </a:rPr>
              <a:t>15,000-)</a:t>
            </a:r>
            <a:r>
              <a:rPr lang="ja-JP" altLang="en-US" sz="900" b="1" dirty="0">
                <a:latin typeface="メイリオ" panose="020B0604030504040204" pitchFamily="50" charset="-128"/>
                <a:ea typeface="メイリオ" panose="020B0604030504040204" pitchFamily="50" charset="-128"/>
              </a:rPr>
              <a:t>　　　　  </a:t>
            </a:r>
            <a:r>
              <a:rPr lang="en-US" altLang="ja-JP" sz="900" b="1" dirty="0">
                <a:latin typeface="メイリオ" panose="020B0604030504040204" pitchFamily="50" charset="-128"/>
                <a:ea typeface="メイリオ" panose="020B0604030504040204" pitchFamily="50" charset="-128"/>
              </a:rPr>
              <a:t>1</a:t>
            </a:r>
            <a:r>
              <a:rPr lang="ja-JP" altLang="en-US" sz="900" b="1" dirty="0">
                <a:latin typeface="メイリオ" panose="020B0604030504040204" pitchFamily="50" charset="-128"/>
                <a:ea typeface="メイリオ" panose="020B0604030504040204" pitchFamily="50" charset="-128"/>
              </a:rPr>
              <a:t>台</a:t>
            </a:r>
            <a:endParaRPr lang="en-US" altLang="ja-JP" sz="900" b="1" dirty="0">
              <a:latin typeface="メイリオ" panose="020B0604030504040204" pitchFamily="50" charset="-128"/>
              <a:ea typeface="メイリオ" panose="020B0604030504040204" pitchFamily="50" charset="-128"/>
            </a:endParaRPr>
          </a:p>
          <a:p>
            <a:pPr fontAlgn="ctr">
              <a:spcAft>
                <a:spcPts val="300"/>
              </a:spcAft>
            </a:pPr>
            <a:r>
              <a:rPr lang="en-US" altLang="ja-JP" sz="700" b="1" dirty="0">
                <a:latin typeface="メイリオ" panose="020B0604030504040204" pitchFamily="50" charset="-128"/>
                <a:ea typeface="メイリオ" panose="020B0604030504040204" pitchFamily="50" charset="-128"/>
              </a:rPr>
              <a:t>※</a:t>
            </a:r>
            <a:r>
              <a:rPr lang="ja-JP" altLang="en-US" sz="700" b="1" dirty="0">
                <a:latin typeface="メイリオ" panose="020B0604030504040204" pitchFamily="50" charset="-128"/>
                <a:ea typeface="メイリオ" panose="020B0604030504040204" pitchFamily="50" charset="-128"/>
              </a:rPr>
              <a:t>他の会場のご予約状況によりご利用いただけない場合がございます</a:t>
            </a:r>
            <a:r>
              <a:rPr lang="ja-JP" altLang="en-US" sz="800" b="1" dirty="0">
                <a:latin typeface="メイリオ" panose="020B0604030504040204" pitchFamily="50" charset="-128"/>
                <a:ea typeface="メイリオ" panose="020B0604030504040204" pitchFamily="50" charset="-128"/>
              </a:rPr>
              <a:t>。</a:t>
            </a:r>
            <a:endParaRPr lang="en-US" altLang="ja-JP" sz="800" b="1" dirty="0">
              <a:latin typeface="メイリオ" panose="020B0604030504040204" pitchFamily="50" charset="-128"/>
              <a:ea typeface="メイリオ" panose="020B0604030504040204" pitchFamily="50" charset="-128"/>
            </a:endParaRPr>
          </a:p>
        </p:txBody>
      </p:sp>
      <p:sp>
        <p:nvSpPr>
          <p:cNvPr id="56" name="正方形/長方形 55"/>
          <p:cNvSpPr/>
          <p:nvPr/>
        </p:nvSpPr>
        <p:spPr>
          <a:xfrm>
            <a:off x="791710" y="5968656"/>
            <a:ext cx="1981633" cy="276999"/>
          </a:xfrm>
          <a:prstGeom prst="rect">
            <a:avLst/>
          </a:prstGeom>
        </p:spPr>
        <p:txBody>
          <a:bodyPr wrap="none">
            <a:spAutoFit/>
          </a:bodyPr>
          <a:lstStyle/>
          <a:p>
            <a:pPr lvl="0" fontAlgn="ctr">
              <a:defRPr/>
            </a:pPr>
            <a:r>
              <a:rPr lang="en-US" altLang="ja-JP" sz="1200" b="1" dirty="0">
                <a:latin typeface="メイリオ" panose="020B0604030504040204" pitchFamily="50" charset="-128"/>
                <a:ea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rPr>
              <a:t>フリードリンク</a:t>
            </a:r>
            <a:r>
              <a:rPr lang="en-US" altLang="ja-JP" sz="1200" b="1" dirty="0">
                <a:latin typeface="メイリオ" panose="020B0604030504040204" pitchFamily="50" charset="-128"/>
                <a:ea typeface="メイリオ" panose="020B0604030504040204" pitchFamily="50" charset="-128"/>
              </a:rPr>
              <a:t>2</a:t>
            </a:r>
            <a:r>
              <a:rPr lang="ja-JP" altLang="en-US" sz="1200" b="1" dirty="0">
                <a:latin typeface="メイリオ" panose="020B0604030504040204" pitchFamily="50" charset="-128"/>
                <a:ea typeface="メイリオ" panose="020B0604030504040204" pitchFamily="50" charset="-128"/>
              </a:rPr>
              <a:t>時間</a:t>
            </a:r>
            <a:r>
              <a:rPr lang="en-US" altLang="ja-JP" sz="1200" b="1" dirty="0">
                <a:latin typeface="メイリオ" panose="020B0604030504040204" pitchFamily="50" charset="-128"/>
                <a:ea typeface="メイリオ" panose="020B0604030504040204" pitchFamily="50" charset="-128"/>
              </a:rPr>
              <a:t>】</a:t>
            </a:r>
          </a:p>
        </p:txBody>
      </p:sp>
      <p:sp>
        <p:nvSpPr>
          <p:cNvPr id="58" name="正方形/長方形 57"/>
          <p:cNvSpPr/>
          <p:nvPr/>
        </p:nvSpPr>
        <p:spPr>
          <a:xfrm>
            <a:off x="95404" y="6219353"/>
            <a:ext cx="3374248" cy="338554"/>
          </a:xfrm>
          <a:prstGeom prst="rect">
            <a:avLst/>
          </a:prstGeom>
          <a:effectLst/>
        </p:spPr>
        <p:txBody>
          <a:bodyPr wrap="square">
            <a:spAutoFit/>
          </a:bodyPr>
          <a:lstStyle/>
          <a:p>
            <a:pPr algn="ctr" fontAlgn="ctr"/>
            <a:r>
              <a:rPr lang="ja-JP" altLang="en-US" sz="800" b="1" dirty="0">
                <a:latin typeface="メイリオ" panose="020B0604030504040204" pitchFamily="50" charset="-128"/>
                <a:ea typeface="メイリオ" panose="020B0604030504040204" pitchFamily="50" charset="-128"/>
              </a:rPr>
              <a:t>瓶ビール　赤ワイン・白ワイン　ウイスキー　ハイボール</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麦焼酎・芋焼酎　ウーロン茶　オレンジジュース</a:t>
            </a:r>
          </a:p>
        </p:txBody>
      </p:sp>
      <p:sp>
        <p:nvSpPr>
          <p:cNvPr id="41" name="正方形/長方形 40"/>
          <p:cNvSpPr/>
          <p:nvPr/>
        </p:nvSpPr>
        <p:spPr>
          <a:xfrm>
            <a:off x="4236463" y="1127284"/>
            <a:ext cx="1261884" cy="253916"/>
          </a:xfrm>
          <a:prstGeom prst="rect">
            <a:avLst/>
          </a:prstGeom>
        </p:spPr>
        <p:txBody>
          <a:bodyPr wrap="none">
            <a:spAutoFit/>
          </a:bodyPr>
          <a:lstStyle/>
          <a:p>
            <a:pPr lvl="0" fontAlgn="ctr">
              <a:defRPr/>
            </a:pPr>
            <a:r>
              <a:rPr lang="en-US" altLang="ja-JP" sz="1050" b="1" dirty="0">
                <a:latin typeface="メイリオ" panose="020B0604030504040204" pitchFamily="50" charset="-128"/>
                <a:ea typeface="メイリオ" panose="020B0604030504040204" pitchFamily="50" charset="-128"/>
              </a:rPr>
              <a:t>【</a:t>
            </a:r>
            <a:r>
              <a:rPr lang="ja-JP" altLang="en-US" sz="1050" b="1" dirty="0">
                <a:latin typeface="メイリオ" panose="020B0604030504040204" pitchFamily="50" charset="-128"/>
                <a:ea typeface="メイリオ" panose="020B0604030504040204" pitchFamily="50" charset="-128"/>
              </a:rPr>
              <a:t>会場のご案内</a:t>
            </a:r>
            <a:r>
              <a:rPr lang="en-US" altLang="ja-JP" sz="1050" b="1" dirty="0">
                <a:latin typeface="メイリオ" panose="020B0604030504040204" pitchFamily="50" charset="-128"/>
                <a:ea typeface="メイリオ" panose="020B0604030504040204" pitchFamily="50" charset="-128"/>
              </a:rPr>
              <a:t>】</a:t>
            </a:r>
          </a:p>
        </p:txBody>
      </p:sp>
      <p:sp>
        <p:nvSpPr>
          <p:cNvPr id="44" name="正方形/長方形 43"/>
          <p:cNvSpPr/>
          <p:nvPr/>
        </p:nvSpPr>
        <p:spPr>
          <a:xfrm>
            <a:off x="1598432" y="6801484"/>
            <a:ext cx="1713420" cy="561692"/>
          </a:xfrm>
          <a:prstGeom prst="rect">
            <a:avLst/>
          </a:prstGeom>
        </p:spPr>
        <p:txBody>
          <a:bodyPr wrap="square">
            <a:spAutoFit/>
          </a:bodyPr>
          <a:lstStyle/>
          <a:p>
            <a:pPr fontAlgn="ctr">
              <a:spcAft>
                <a:spcPts val="300"/>
              </a:spcAft>
            </a:pPr>
            <a:r>
              <a:rPr lang="en-US" altLang="ja-JP" sz="700" b="1" dirty="0">
                <a:latin typeface="メイリオ" panose="020B0604030504040204" pitchFamily="50" charset="-128"/>
                <a:ea typeface="メイリオ" panose="020B0604030504040204" pitchFamily="50" charset="-128"/>
              </a:rPr>
              <a:t>※</a:t>
            </a:r>
            <a:r>
              <a:rPr lang="ja-JP" altLang="en-US" sz="700" b="1" dirty="0">
                <a:latin typeface="メイリオ" panose="020B0604030504040204" pitchFamily="50" charset="-128"/>
                <a:ea typeface="メイリオ" panose="020B0604030504040204" pitchFamily="50" charset="-128"/>
              </a:rPr>
              <a:t>お一人様</a:t>
            </a:r>
            <a:r>
              <a:rPr lang="en-US" altLang="ja-JP" sz="700" b="1" dirty="0">
                <a:latin typeface="メイリオ" panose="020B0604030504040204" pitchFamily="50" charset="-128"/>
                <a:ea typeface="メイリオ" panose="020B0604030504040204" pitchFamily="50" charset="-128"/>
              </a:rPr>
              <a:t>500</a:t>
            </a:r>
            <a:r>
              <a:rPr lang="ja-JP" altLang="en-US" sz="700" b="1" dirty="0">
                <a:latin typeface="メイリオ" panose="020B0604030504040204" pitchFamily="50" charset="-128"/>
                <a:ea typeface="メイリオ" panose="020B0604030504040204" pitchFamily="50" charset="-128"/>
              </a:rPr>
              <a:t>円追加で乾杯用スパークリングワインをご用意いたします　</a:t>
            </a:r>
          </a:p>
          <a:p>
            <a:pPr fontAlgn="ctr"/>
            <a:r>
              <a:rPr lang="en-US" altLang="ja-JP" sz="700" b="1" dirty="0">
                <a:latin typeface="メイリオ" panose="020B0604030504040204" pitchFamily="50" charset="-128"/>
                <a:ea typeface="メイリオ" panose="020B0604030504040204" pitchFamily="50" charset="-128"/>
              </a:rPr>
              <a:t>※</a:t>
            </a:r>
            <a:r>
              <a:rPr lang="ja-JP" altLang="en-US" sz="700" b="1" dirty="0">
                <a:latin typeface="メイリオ" panose="020B0604030504040204" pitchFamily="50" charset="-128"/>
                <a:ea typeface="メイリオ" panose="020B0604030504040204" pitchFamily="50" charset="-128"/>
              </a:rPr>
              <a:t>フリードリンクの延長は</a:t>
            </a:r>
            <a:r>
              <a:rPr lang="en-US" altLang="ja-JP" sz="700" b="1" dirty="0">
                <a:latin typeface="メイリオ" panose="020B0604030504040204" pitchFamily="50" charset="-128"/>
                <a:ea typeface="メイリオ" panose="020B0604030504040204" pitchFamily="50" charset="-128"/>
              </a:rPr>
              <a:t>30</a:t>
            </a:r>
            <a:r>
              <a:rPr lang="ja-JP" altLang="en-US" sz="700" b="1" dirty="0">
                <a:latin typeface="メイリオ" panose="020B0604030504040204" pitchFamily="50" charset="-128"/>
                <a:ea typeface="メイリオ" panose="020B0604030504040204" pitchFamily="50" charset="-128"/>
              </a:rPr>
              <a:t>分につき おひとり様</a:t>
            </a:r>
            <a:r>
              <a:rPr lang="en-US" altLang="ja-JP" sz="700" b="1" dirty="0">
                <a:latin typeface="メイリオ" panose="020B0604030504040204" pitchFamily="50" charset="-128"/>
                <a:ea typeface="メイリオ" panose="020B0604030504040204" pitchFamily="50" charset="-128"/>
              </a:rPr>
              <a:t>+500</a:t>
            </a:r>
            <a:r>
              <a:rPr lang="ja-JP" altLang="en-US" sz="700" b="1" dirty="0">
                <a:latin typeface="メイリオ" panose="020B0604030504040204" pitchFamily="50" charset="-128"/>
                <a:ea typeface="メイリオ" panose="020B0604030504040204" pitchFamily="50" charset="-128"/>
              </a:rPr>
              <a:t>円で承ります</a:t>
            </a:r>
            <a:endParaRPr lang="en-US" altLang="ja-JP" sz="700" b="1" dirty="0">
              <a:latin typeface="メイリオ" panose="020B0604030504040204" pitchFamily="50" charset="-128"/>
              <a:ea typeface="メイリオ" panose="020B0604030504040204" pitchFamily="50" charset="-128"/>
            </a:endParaRPr>
          </a:p>
        </p:txBody>
      </p:sp>
      <p:pic>
        <p:nvPicPr>
          <p:cNvPr id="7" name="図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64160" y="6771138"/>
            <a:ext cx="2794764" cy="1954797"/>
          </a:xfrm>
          <a:prstGeom prst="rect">
            <a:avLst/>
          </a:prstGeom>
        </p:spPr>
      </p:pic>
      <p:pic>
        <p:nvPicPr>
          <p:cNvPr id="4" name="図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97564" y="8864851"/>
            <a:ext cx="1330604" cy="997953"/>
          </a:xfrm>
          <a:prstGeom prst="rect">
            <a:avLst/>
          </a:prstGeom>
        </p:spPr>
      </p:pic>
      <p:pic>
        <p:nvPicPr>
          <p:cNvPr id="8" name="図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28320" y="8851967"/>
            <a:ext cx="1330604" cy="997953"/>
          </a:xfrm>
          <a:prstGeom prst="rect">
            <a:avLst/>
          </a:prstGeom>
        </p:spPr>
      </p:pic>
      <p:sp>
        <p:nvSpPr>
          <p:cNvPr id="33" name="正方形/長方形 32"/>
          <p:cNvSpPr/>
          <p:nvPr/>
        </p:nvSpPr>
        <p:spPr>
          <a:xfrm>
            <a:off x="3639238" y="8713002"/>
            <a:ext cx="899103" cy="200055"/>
          </a:xfrm>
          <a:prstGeom prst="rect">
            <a:avLst/>
          </a:prstGeom>
        </p:spPr>
        <p:txBody>
          <a:bodyPr wrap="square">
            <a:spAutoFit/>
          </a:bodyPr>
          <a:lstStyle/>
          <a:p>
            <a:pPr fontAlgn="ctr">
              <a:spcAft>
                <a:spcPts val="300"/>
              </a:spcAft>
            </a:pPr>
            <a:r>
              <a:rPr lang="ja-JP" altLang="en-US" sz="700" b="1" dirty="0">
                <a:latin typeface="メイリオ" panose="020B0604030504040204" pitchFamily="50" charset="-128"/>
                <a:ea typeface="メイリオ" panose="020B0604030504040204" pitchFamily="50" charset="-128"/>
              </a:rPr>
              <a:t>個室</a:t>
            </a:r>
            <a:endParaRPr lang="en-US" altLang="ja-JP" sz="700" b="1" dirty="0">
              <a:latin typeface="メイリオ" panose="020B0604030504040204" pitchFamily="50" charset="-128"/>
              <a:ea typeface="メイリオ" panose="020B0604030504040204" pitchFamily="50" charset="-128"/>
            </a:endParaRPr>
          </a:p>
        </p:txBody>
      </p:sp>
      <p:sp>
        <p:nvSpPr>
          <p:cNvPr id="34" name="正方形/長方形 33"/>
          <p:cNvSpPr/>
          <p:nvPr/>
        </p:nvSpPr>
        <p:spPr>
          <a:xfrm>
            <a:off x="3546150" y="6595261"/>
            <a:ext cx="1042351" cy="200055"/>
          </a:xfrm>
          <a:prstGeom prst="rect">
            <a:avLst/>
          </a:prstGeom>
        </p:spPr>
        <p:txBody>
          <a:bodyPr wrap="square">
            <a:spAutoFit/>
          </a:bodyPr>
          <a:lstStyle/>
          <a:p>
            <a:pPr fontAlgn="ctr">
              <a:spcAft>
                <a:spcPts val="300"/>
              </a:spcAft>
            </a:pPr>
            <a:r>
              <a:rPr lang="ja-JP" altLang="en-US" sz="700" b="1" dirty="0">
                <a:latin typeface="メイリオ" panose="020B0604030504040204" pitchFamily="50" charset="-128"/>
                <a:ea typeface="メイリオ" panose="020B0604030504040204" pitchFamily="50" charset="-128"/>
              </a:rPr>
              <a:t>宴会場</a:t>
            </a:r>
            <a:endParaRPr lang="en-US" altLang="ja-JP" sz="700" b="1" dirty="0">
              <a:latin typeface="メイリオ" panose="020B0604030504040204" pitchFamily="50" charset="-128"/>
              <a:ea typeface="メイリオ" panose="020B0604030504040204" pitchFamily="50" charset="-128"/>
            </a:endParaRPr>
          </a:p>
        </p:txBody>
      </p:sp>
      <p:sp>
        <p:nvSpPr>
          <p:cNvPr id="42" name="正方形/長方形 41"/>
          <p:cNvSpPr/>
          <p:nvPr/>
        </p:nvSpPr>
        <p:spPr>
          <a:xfrm>
            <a:off x="423171" y="1664783"/>
            <a:ext cx="2784326" cy="1815882"/>
          </a:xfrm>
          <a:prstGeom prst="rect">
            <a:avLst/>
          </a:prstGeom>
        </p:spPr>
        <p:txBody>
          <a:bodyPr wrap="square">
            <a:spAutoFit/>
          </a:bodyPr>
          <a:lstStyle/>
          <a:p>
            <a:pPr algn="ctr" fontAlgn="ctr"/>
            <a:r>
              <a:rPr lang="ja-JP" altLang="en-US" sz="800" b="1" dirty="0">
                <a:latin typeface="メイリオ" panose="020B0604030504040204" pitchFamily="50" charset="-128"/>
                <a:ea typeface="メイリオ" panose="020B0604030504040204" pitchFamily="50" charset="-128"/>
              </a:rPr>
              <a:t>ウォルドルフサラダ</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和前菜盛り合わせ</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魚介のマリネ　柚子風味</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クロワッサンサンド</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ドフィノアグラタン</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ウスバハギのナージュ仕立て</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魚介のフリカッセ</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鴨胸肉のロースト　ジンジャーソース</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紫紺館椿山荘伝統のビーフシチュー</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キノコとベーコンのクリームパスタ</a:t>
            </a:r>
            <a:endParaRPr lang="en-US" altLang="ja-JP" sz="800" b="1" dirty="0">
              <a:latin typeface="メイリオ" panose="020B0604030504040204" pitchFamily="50" charset="-128"/>
              <a:ea typeface="メイリオ" panose="020B0604030504040204" pitchFamily="50" charset="-128"/>
            </a:endParaRPr>
          </a:p>
          <a:p>
            <a:pPr algn="ctr" fontAlgn="ct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ケーキ</a:t>
            </a:r>
            <a:r>
              <a:rPr lang="en-US" altLang="ja-JP" sz="800" b="1" dirty="0">
                <a:latin typeface="メイリオ" panose="020B0604030504040204" pitchFamily="50" charset="-128"/>
                <a:ea typeface="メイリオ" panose="020B0604030504040204" pitchFamily="50" charset="-128"/>
              </a:rPr>
              <a:t>2</a:t>
            </a:r>
            <a:r>
              <a:rPr lang="ja-JP" altLang="en-US" sz="800" b="1" dirty="0">
                <a:latin typeface="メイリオ" panose="020B0604030504040204" pitchFamily="50" charset="-128"/>
                <a:ea typeface="メイリオ" panose="020B0604030504040204" pitchFamily="50" charset="-128"/>
              </a:rPr>
              <a:t>種</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パンナコッタ　いちごソース</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コーヒー</a:t>
            </a:r>
            <a:endParaRPr lang="en-US" altLang="ja-JP" sz="800" b="1" dirty="0">
              <a:latin typeface="メイリオ" panose="020B0604030504040204" pitchFamily="50" charset="-128"/>
              <a:ea typeface="メイリオ" panose="020B0604030504040204" pitchFamily="50" charset="-128"/>
            </a:endParaRPr>
          </a:p>
        </p:txBody>
      </p:sp>
      <p:sp>
        <p:nvSpPr>
          <p:cNvPr id="46" name="正方形/長方形 45"/>
          <p:cNvSpPr/>
          <p:nvPr/>
        </p:nvSpPr>
        <p:spPr>
          <a:xfrm>
            <a:off x="423171" y="3962127"/>
            <a:ext cx="2784325" cy="1938992"/>
          </a:xfrm>
          <a:prstGeom prst="rect">
            <a:avLst/>
          </a:prstGeom>
        </p:spPr>
        <p:txBody>
          <a:bodyPr wrap="square">
            <a:spAutoFit/>
          </a:bodyPr>
          <a:lstStyle/>
          <a:p>
            <a:pPr algn="ctr" fontAlgn="ctr"/>
            <a:r>
              <a:rPr lang="ja-JP" altLang="en-US" sz="800" b="1" dirty="0">
                <a:latin typeface="メイリオ" panose="020B0604030504040204" pitchFamily="50" charset="-128"/>
                <a:ea typeface="メイリオ" panose="020B0604030504040204" pitchFamily="50" charset="-128"/>
              </a:rPr>
              <a:t>和前菜盛り合わせ</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魚介のマリネ　柚子風味</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モルタデラとパテドカンパーニュの盛り合わせ</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チーズ盛り合わせ</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ドフィノアグラタン</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ウスバハギのナージュ仕立て</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揚げ物盛り合わせ</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紫紺館椿山荘伝統のビーフシチュー</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牛ロース肉のソテー　ジンジャーソース</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キノコとベーコンのクリームパスタ</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野沢菜の炊き込みご飯</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握り寿司</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ケーキ</a:t>
            </a:r>
            <a:r>
              <a:rPr lang="en-US" altLang="ja-JP" sz="800" b="1" dirty="0">
                <a:latin typeface="メイリオ" panose="020B0604030504040204" pitchFamily="50" charset="-128"/>
                <a:ea typeface="メイリオ" panose="020B0604030504040204" pitchFamily="50" charset="-128"/>
              </a:rPr>
              <a:t>2</a:t>
            </a:r>
            <a:r>
              <a:rPr lang="ja-JP" altLang="en-US" sz="800" b="1" dirty="0">
                <a:latin typeface="メイリオ" panose="020B0604030504040204" pitchFamily="50" charset="-128"/>
                <a:ea typeface="メイリオ" panose="020B0604030504040204" pitchFamily="50" charset="-128"/>
              </a:rPr>
              <a:t>種</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パンナコッタ　いちごソース</a:t>
            </a:r>
            <a:endParaRPr lang="en-US" altLang="ja-JP" sz="800" b="1" dirty="0">
              <a:latin typeface="メイリオ" panose="020B0604030504040204" pitchFamily="50" charset="-128"/>
              <a:ea typeface="メイリオ" panose="020B0604030504040204" pitchFamily="50" charset="-128"/>
            </a:endParaRPr>
          </a:p>
          <a:p>
            <a:pPr algn="ctr" fontAlgn="ctr"/>
            <a:r>
              <a:rPr lang="ja-JP" altLang="en-US" sz="800" b="1" dirty="0">
                <a:latin typeface="メイリオ" panose="020B0604030504040204" pitchFamily="50" charset="-128"/>
                <a:ea typeface="メイリオ" panose="020B0604030504040204" pitchFamily="50" charset="-128"/>
              </a:rPr>
              <a:t>コーヒー</a:t>
            </a:r>
            <a:endParaRPr lang="en-US" altLang="ja-JP" sz="800" b="1" dirty="0">
              <a:latin typeface="メイリオ" panose="020B0604030504040204" pitchFamily="50" charset="-128"/>
              <a:ea typeface="メイリオ" panose="020B0604030504040204" pitchFamily="50" charset="-128"/>
            </a:endParaRPr>
          </a:p>
        </p:txBody>
      </p:sp>
      <p:pic>
        <p:nvPicPr>
          <p:cNvPr id="10" name="図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23171" y="6645178"/>
            <a:ext cx="996652" cy="747489"/>
          </a:xfrm>
          <a:prstGeom prst="rect">
            <a:avLst/>
          </a:prstGeom>
        </p:spPr>
      </p:pic>
      <p:pic>
        <p:nvPicPr>
          <p:cNvPr id="12" name="図 11">
            <a:extLst>
              <a:ext uri="{FF2B5EF4-FFF2-40B4-BE49-F238E27FC236}">
                <a16:creationId xmlns:a16="http://schemas.microsoft.com/office/drawing/2014/main" id="{647660BB-7C01-4976-9213-AE5F033AC12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95152" y="4118591"/>
            <a:ext cx="3155047" cy="1200907"/>
          </a:xfrm>
          <a:prstGeom prst="rect">
            <a:avLst/>
          </a:prstGeom>
        </p:spPr>
      </p:pic>
      <p:sp>
        <p:nvSpPr>
          <p:cNvPr id="40" name="正方形/長方形 39"/>
          <p:cNvSpPr/>
          <p:nvPr/>
        </p:nvSpPr>
        <p:spPr>
          <a:xfrm>
            <a:off x="3469652" y="4095227"/>
            <a:ext cx="3143791" cy="200055"/>
          </a:xfrm>
          <a:prstGeom prst="rect">
            <a:avLst/>
          </a:prstGeom>
        </p:spPr>
        <p:txBody>
          <a:bodyPr wrap="square">
            <a:spAutoFit/>
          </a:bodyPr>
          <a:lstStyle/>
          <a:p>
            <a:pPr fontAlgn="ctr">
              <a:spcAft>
                <a:spcPts val="300"/>
              </a:spcAft>
            </a:pPr>
            <a:r>
              <a:rPr lang="ja-JP" altLang="en-US" sz="700" b="1" dirty="0">
                <a:latin typeface="メイリオ" panose="020B0604030504040204" pitchFamily="50" charset="-128"/>
                <a:ea typeface="メイリオ" panose="020B0604030504040204" pitchFamily="50" charset="-128"/>
              </a:rPr>
              <a:t>立食イメージ</a:t>
            </a:r>
            <a:endParaRPr lang="en-US" altLang="ja-JP" sz="700" b="1" dirty="0">
              <a:latin typeface="メイリオ" panose="020B0604030504040204" pitchFamily="50" charset="-128"/>
              <a:ea typeface="メイリオ" panose="020B0604030504040204" pitchFamily="50" charset="-128"/>
            </a:endParaRPr>
          </a:p>
        </p:txBody>
      </p:sp>
      <p:pic>
        <p:nvPicPr>
          <p:cNvPr id="16" name="図 15">
            <a:extLst>
              <a:ext uri="{FF2B5EF4-FFF2-40B4-BE49-F238E27FC236}">
                <a16:creationId xmlns:a16="http://schemas.microsoft.com/office/drawing/2014/main" id="{DAC1E9E7-8E64-475F-A46F-DF8A33EBCF8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495153" y="5394962"/>
            <a:ext cx="3155046" cy="1202148"/>
          </a:xfrm>
          <a:prstGeom prst="rect">
            <a:avLst/>
          </a:prstGeom>
        </p:spPr>
      </p:pic>
      <p:sp>
        <p:nvSpPr>
          <p:cNvPr id="35" name="正方形/長方形 34"/>
          <p:cNvSpPr/>
          <p:nvPr/>
        </p:nvSpPr>
        <p:spPr>
          <a:xfrm>
            <a:off x="3456273" y="5366790"/>
            <a:ext cx="3143791" cy="200055"/>
          </a:xfrm>
          <a:prstGeom prst="rect">
            <a:avLst/>
          </a:prstGeom>
        </p:spPr>
        <p:txBody>
          <a:bodyPr wrap="square">
            <a:spAutoFit/>
          </a:bodyPr>
          <a:lstStyle/>
          <a:p>
            <a:pPr fontAlgn="ctr">
              <a:spcAft>
                <a:spcPts val="300"/>
              </a:spcAft>
            </a:pPr>
            <a:r>
              <a:rPr lang="ja-JP" altLang="en-US" sz="700" b="1" dirty="0">
                <a:latin typeface="メイリオ" panose="020B0604030504040204" pitchFamily="50" charset="-128"/>
                <a:ea typeface="メイリオ" panose="020B0604030504040204" pitchFamily="50" charset="-128"/>
              </a:rPr>
              <a:t>着席イメージ</a:t>
            </a:r>
            <a:endParaRPr lang="en-US" altLang="ja-JP" sz="7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674589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4830</TotalTime>
  <Words>599</Words>
  <Application>Microsoft Office PowerPoint</Application>
  <PresentationFormat>A4 210 x 297 mm</PresentationFormat>
  <Paragraphs>79</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Microsoft JhengHei Light</vt:lpstr>
      <vt:lpstr>メイリオ</vt:lpstr>
      <vt:lpstr>Arial</vt:lpstr>
      <vt:lpstr>Calibri</vt:lpstr>
      <vt:lpstr>Calibri Light</vt:lpstr>
      <vt:lpstr>Edwardian Script ITC</vt:lpstr>
      <vt:lpstr>French Script MT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17103SAC002</dc:creator>
  <cp:lastModifiedBy>user_2</cp:lastModifiedBy>
  <cp:revision>185</cp:revision>
  <cp:lastPrinted>2025-11-27T02:32:29Z</cp:lastPrinted>
  <dcterms:created xsi:type="dcterms:W3CDTF">2022-08-23T07:54:39Z</dcterms:created>
  <dcterms:modified xsi:type="dcterms:W3CDTF">2025-11-28T01:49:51Z</dcterms:modified>
</cp:coreProperties>
</file>