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1" r:id="rId2"/>
  </p:sldIdLst>
  <p:sldSz cx="6858000" cy="9906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7103SAC002" initials="1" lastIdx="1" clrIdx="0">
    <p:extLst>
      <p:ext uri="{19B8F6BF-5375-455C-9EA6-DF929625EA0E}">
        <p15:presenceInfo xmlns:p15="http://schemas.microsoft.com/office/powerpoint/2012/main" userId="17103SAC00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16FA4"/>
    <a:srgbClr val="C55B88"/>
    <a:srgbClr val="083A8A"/>
    <a:srgbClr val="041E48"/>
    <a:srgbClr val="990033"/>
    <a:srgbClr val="FEF6F0"/>
    <a:srgbClr val="CC0000"/>
    <a:srgbClr val="A8106A"/>
    <a:srgbClr val="C3137C"/>
    <a:srgbClr val="570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8" autoAdjust="0"/>
    <p:restoredTop sz="94084" autoAdjust="0"/>
  </p:normalViewPr>
  <p:slideViewPr>
    <p:cSldViewPr snapToGrid="0" showGuides="1">
      <p:cViewPr>
        <p:scale>
          <a:sx n="100" d="100"/>
          <a:sy n="100" d="100"/>
        </p:scale>
        <p:origin x="1589" y="-3082"/>
      </p:cViewPr>
      <p:guideLst>
        <p:guide orient="horz" pos="3143"/>
        <p:guide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075EA669-29DC-40D9-BCAE-ABF6A8451770}" type="datetimeFigureOut">
              <a:rPr kumimoji="1" lang="ja-JP" altLang="en-US" smtClean="0"/>
              <a:t>2026/9/30</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65E16E92-78EC-42D1-9EFC-3510E784A9C9}" type="slidenum">
              <a:rPr kumimoji="1" lang="ja-JP" altLang="en-US" smtClean="0"/>
              <a:t>‹#›</a:t>
            </a:fld>
            <a:endParaRPr kumimoji="1" lang="ja-JP" altLang="en-US"/>
          </a:p>
        </p:txBody>
      </p:sp>
    </p:spTree>
    <p:extLst>
      <p:ext uri="{BB962C8B-B14F-4D97-AF65-F5344CB8AC3E}">
        <p14:creationId xmlns:p14="http://schemas.microsoft.com/office/powerpoint/2010/main" val="23641248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5E16E92-78EC-42D1-9EFC-3510E784A9C9}" type="slidenum">
              <a:rPr kumimoji="1" lang="ja-JP" altLang="en-US" smtClean="0"/>
              <a:t>1</a:t>
            </a:fld>
            <a:endParaRPr kumimoji="1" lang="ja-JP" altLang="en-US"/>
          </a:p>
        </p:txBody>
      </p:sp>
    </p:spTree>
    <p:extLst>
      <p:ext uri="{BB962C8B-B14F-4D97-AF65-F5344CB8AC3E}">
        <p14:creationId xmlns:p14="http://schemas.microsoft.com/office/powerpoint/2010/main" val="1868979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1458628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9052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308662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1938566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1486114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31410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3241739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370043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201732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2924121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2006487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8902C69-BFD8-4C7D-A616-7D3AB0470CAE}" type="datetimeFigureOut">
              <a:rPr kumimoji="1" lang="ja-JP" altLang="en-US" smtClean="0"/>
              <a:t>2026/9/30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0B746FF-267E-4D72-B508-1A2489754760}" type="slidenum">
              <a:rPr kumimoji="1" lang="ja-JP" altLang="en-US" smtClean="0"/>
              <a:t>‹#›</a:t>
            </a:fld>
            <a:endParaRPr kumimoji="1" lang="ja-JP" altLang="en-US"/>
          </a:p>
        </p:txBody>
      </p:sp>
    </p:spTree>
    <p:extLst>
      <p:ext uri="{BB962C8B-B14F-4D97-AF65-F5344CB8AC3E}">
        <p14:creationId xmlns:p14="http://schemas.microsoft.com/office/powerpoint/2010/main" val="14366150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9542C74D-8CD9-445D-A3ED-A78AAE64C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3044" y="5349318"/>
            <a:ext cx="3155899" cy="1207226"/>
          </a:xfrm>
          <a:prstGeom prst="rect">
            <a:avLst/>
          </a:prstGeom>
        </p:spPr>
      </p:pic>
      <p:pic>
        <p:nvPicPr>
          <p:cNvPr id="4" name="図 3">
            <a:extLst>
              <a:ext uri="{FF2B5EF4-FFF2-40B4-BE49-F238E27FC236}">
                <a16:creationId xmlns:a16="http://schemas.microsoft.com/office/drawing/2014/main" id="{B3862EB7-A8BA-4226-A695-9BD4F510BC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8834" y="4099891"/>
            <a:ext cx="3150109" cy="1198230"/>
          </a:xfrm>
          <a:prstGeom prst="rect">
            <a:avLst/>
          </a:prstGeom>
        </p:spPr>
      </p:pic>
      <p:grpSp>
        <p:nvGrpSpPr>
          <p:cNvPr id="36" name="グループ化 35"/>
          <p:cNvGrpSpPr/>
          <p:nvPr/>
        </p:nvGrpSpPr>
        <p:grpSpPr>
          <a:xfrm>
            <a:off x="400658" y="2817662"/>
            <a:ext cx="2840927" cy="1913531"/>
            <a:chOff x="107172" y="1027735"/>
            <a:chExt cx="3010473" cy="2641319"/>
          </a:xfrm>
        </p:grpSpPr>
        <p:sp>
          <p:nvSpPr>
            <p:cNvPr id="37" name="正方形/長方形 36"/>
            <p:cNvSpPr/>
            <p:nvPr/>
          </p:nvSpPr>
          <p:spPr>
            <a:xfrm>
              <a:off x="107172" y="1223068"/>
              <a:ext cx="3010473" cy="2445986"/>
            </a:xfrm>
            <a:prstGeom prst="rect">
              <a:avLst/>
            </a:prstGeom>
            <a:noFill/>
            <a:ln w="22225">
              <a:solidFill>
                <a:srgbClr val="503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38" name="正方形/長方形 37"/>
            <p:cNvSpPr/>
            <p:nvPr/>
          </p:nvSpPr>
          <p:spPr>
            <a:xfrm>
              <a:off x="295874" y="1048309"/>
              <a:ext cx="2670924" cy="377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39" name="正方形/長方形 38"/>
            <p:cNvSpPr/>
            <p:nvPr/>
          </p:nvSpPr>
          <p:spPr>
            <a:xfrm>
              <a:off x="811959" y="1027735"/>
              <a:ext cx="1625966" cy="565012"/>
            </a:xfrm>
            <a:prstGeom prst="rect">
              <a:avLst/>
            </a:prstGeom>
          </p:spPr>
          <p:txBody>
            <a:bodyPr wrap="none">
              <a:spAutoFit/>
            </a:bodyPr>
            <a:lstStyle/>
            <a:p>
              <a:pPr algn="ctr"/>
              <a:r>
                <a:rPr lang="en-US" altLang="ja-JP" sz="1100" b="1" dirty="0">
                  <a:latin typeface="メイリオ" panose="020B0604030504040204" pitchFamily="50" charset="-128"/>
                  <a:ea typeface="メイリオ" panose="020B0604030504040204" pitchFamily="50" charset="-128"/>
                </a:rPr>
                <a:t>【8,500</a:t>
              </a:r>
              <a:r>
                <a:rPr lang="ja-JP" altLang="en-US" sz="1100" b="1" dirty="0">
                  <a:latin typeface="メイリオ" panose="020B0604030504040204" pitchFamily="50" charset="-128"/>
                  <a:ea typeface="メイリオ" panose="020B0604030504040204" pitchFamily="50" charset="-128"/>
                </a:rPr>
                <a:t>円プラン</a:t>
              </a:r>
              <a:r>
                <a:rPr lang="en-US" altLang="ja-JP" sz="1100" b="1" dirty="0">
                  <a:latin typeface="メイリオ" panose="020B0604030504040204" pitchFamily="50" charset="-128"/>
                  <a:ea typeface="メイリオ" panose="020B0604030504040204" pitchFamily="50" charset="-128"/>
                </a:rPr>
                <a:t>】</a:t>
              </a:r>
              <a:endParaRPr lang="ja-JP" altLang="en-US" sz="1100" b="1" dirty="0">
                <a:latin typeface="メイリオ" panose="020B0604030504040204" pitchFamily="50" charset="-128"/>
                <a:ea typeface="メイリオ" panose="020B0604030504040204" pitchFamily="50" charset="-128"/>
              </a:endParaRPr>
            </a:p>
            <a:p>
              <a:endParaRPr lang="en-US" altLang="ja-JP" sz="1100" b="1" dirty="0">
                <a:latin typeface="メイリオ" panose="020B0604030504040204" pitchFamily="50" charset="-128"/>
                <a:ea typeface="メイリオ" panose="020B0604030504040204" pitchFamily="50" charset="-128"/>
              </a:endParaRPr>
            </a:p>
          </p:txBody>
        </p:sp>
      </p:grpSp>
      <p:grpSp>
        <p:nvGrpSpPr>
          <p:cNvPr id="76" name="グループ化 75"/>
          <p:cNvGrpSpPr/>
          <p:nvPr/>
        </p:nvGrpSpPr>
        <p:grpSpPr>
          <a:xfrm>
            <a:off x="394871" y="4763861"/>
            <a:ext cx="2840927" cy="2226636"/>
            <a:chOff x="3475804" y="1639198"/>
            <a:chExt cx="3010473" cy="768895"/>
          </a:xfrm>
        </p:grpSpPr>
        <p:sp>
          <p:nvSpPr>
            <p:cNvPr id="52" name="正方形/長方形 51"/>
            <p:cNvSpPr/>
            <p:nvPr/>
          </p:nvSpPr>
          <p:spPr>
            <a:xfrm>
              <a:off x="3529313" y="1932613"/>
              <a:ext cx="2789550" cy="82850"/>
            </a:xfrm>
            <a:prstGeom prst="rect">
              <a:avLst/>
            </a:prstGeom>
          </p:spPr>
          <p:txBody>
            <a:bodyPr wrap="square">
              <a:spAutoFit/>
            </a:bodyPr>
            <a:lstStyle/>
            <a:p>
              <a:pPr algn="ctr"/>
              <a:endParaRPr lang="ja-JP" altLang="en-US" sz="692" b="1" dirty="0">
                <a:uFill>
                  <a:solidFill>
                    <a:srgbClr val="C00000"/>
                  </a:solidFill>
                </a:uFill>
                <a:latin typeface="メイリオ" panose="020B0604030504040204" pitchFamily="50" charset="-128"/>
                <a:ea typeface="メイリオ" panose="020B0604030504040204" pitchFamily="50" charset="-128"/>
              </a:endParaRPr>
            </a:p>
          </p:txBody>
        </p:sp>
        <p:grpSp>
          <p:nvGrpSpPr>
            <p:cNvPr id="72" name="グループ化 71"/>
            <p:cNvGrpSpPr/>
            <p:nvPr/>
          </p:nvGrpSpPr>
          <p:grpSpPr>
            <a:xfrm>
              <a:off x="3475804" y="1639198"/>
              <a:ext cx="3010473" cy="768895"/>
              <a:chOff x="87999" y="791233"/>
              <a:chExt cx="3010473" cy="3162938"/>
            </a:xfrm>
          </p:grpSpPr>
          <p:sp>
            <p:nvSpPr>
              <p:cNvPr id="73" name="正方形/長方形 72"/>
              <p:cNvSpPr/>
              <p:nvPr/>
            </p:nvSpPr>
            <p:spPr>
              <a:xfrm>
                <a:off x="87999" y="1067763"/>
                <a:ext cx="3010473" cy="2886408"/>
              </a:xfrm>
              <a:prstGeom prst="rect">
                <a:avLst/>
              </a:prstGeom>
              <a:noFill/>
              <a:ln w="22225">
                <a:solidFill>
                  <a:srgbClr val="503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74" name="正方形/長方形 73"/>
              <p:cNvSpPr/>
              <p:nvPr/>
            </p:nvSpPr>
            <p:spPr>
              <a:xfrm>
                <a:off x="229504" y="791233"/>
                <a:ext cx="2670925" cy="6197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75" name="正方形/長方形 74"/>
              <p:cNvSpPr/>
              <p:nvPr/>
            </p:nvSpPr>
            <p:spPr>
              <a:xfrm>
                <a:off x="815277" y="814947"/>
                <a:ext cx="1654845" cy="362231"/>
              </a:xfrm>
              <a:prstGeom prst="rect">
                <a:avLst/>
              </a:prstGeom>
            </p:spPr>
            <p:txBody>
              <a:bodyPr wrap="none">
                <a:spAutoFit/>
              </a:bodyPr>
              <a:lstStyle/>
              <a:p>
                <a:pPr algn="ctr"/>
                <a:r>
                  <a:rPr lang="en-US" altLang="ja-JP" sz="1100" b="1" dirty="0">
                    <a:latin typeface="メイリオ" panose="020B0604030504040204" pitchFamily="50" charset="-128"/>
                    <a:ea typeface="メイリオ" panose="020B0604030504040204" pitchFamily="50" charset="-128"/>
                  </a:rPr>
                  <a:t>【10,500</a:t>
                </a:r>
                <a:r>
                  <a:rPr lang="ja-JP" altLang="en-US" sz="1100" b="1" dirty="0">
                    <a:latin typeface="メイリオ" panose="020B0604030504040204" pitchFamily="50" charset="-128"/>
                    <a:ea typeface="メイリオ" panose="020B0604030504040204" pitchFamily="50" charset="-128"/>
                  </a:rPr>
                  <a:t>円プラン</a:t>
                </a:r>
                <a:r>
                  <a:rPr lang="en-US" altLang="ja-JP" sz="1100" b="1" dirty="0">
                    <a:latin typeface="メイリオ" panose="020B0604030504040204" pitchFamily="50" charset="-128"/>
                    <a:ea typeface="メイリオ" panose="020B0604030504040204" pitchFamily="50" charset="-128"/>
                  </a:rPr>
                  <a:t>】</a:t>
                </a:r>
              </a:p>
            </p:txBody>
          </p:sp>
        </p:grpSp>
      </p:grpSp>
      <p:sp>
        <p:nvSpPr>
          <p:cNvPr id="43" name="正方形/長方形 42"/>
          <p:cNvSpPr/>
          <p:nvPr/>
        </p:nvSpPr>
        <p:spPr>
          <a:xfrm>
            <a:off x="47747" y="7412110"/>
            <a:ext cx="3604937" cy="1841530"/>
          </a:xfrm>
          <a:prstGeom prst="rect">
            <a:avLst/>
          </a:prstGeom>
        </p:spPr>
        <p:txBody>
          <a:bodyPr wrap="square">
            <a:spAutoFit/>
          </a:bodyPr>
          <a:lstStyle/>
          <a:p>
            <a:pPr>
              <a:spcAft>
                <a:spcPts val="208"/>
              </a:spcAft>
            </a:pPr>
            <a:r>
              <a:rPr lang="ja-JP" altLang="en-US" sz="700" b="1" u="sng" dirty="0">
                <a:latin typeface="メイリオ" panose="020B0604030504040204" pitchFamily="50" charset="-128"/>
                <a:ea typeface="メイリオ" panose="020B0604030504040204" pitchFamily="50" charset="-128"/>
              </a:rPr>
              <a:t>ご開催に関して</a:t>
            </a:r>
            <a:endParaRPr lang="en-US" altLang="ja-JP" sz="700" b="1" u="sng"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１．貸し切りでのご利用は</a:t>
            </a:r>
            <a:r>
              <a:rPr lang="ja-JP" altLang="en-US" sz="700" b="1" dirty="0">
                <a:latin typeface="メイリオ" panose="020B0604030504040204" pitchFamily="50" charset="-128"/>
                <a:ea typeface="メイリオ" panose="020B0604030504040204" pitchFamily="50" charset="-128"/>
              </a:rPr>
              <a:t>ご利用金額平日</a:t>
            </a:r>
            <a:r>
              <a:rPr lang="en-US" altLang="ja-JP" sz="700" b="1" dirty="0">
                <a:latin typeface="メイリオ" panose="020B0604030504040204" pitchFamily="50" charset="-128"/>
                <a:ea typeface="メイリオ" panose="020B0604030504040204" pitchFamily="50" charset="-128"/>
              </a:rPr>
              <a:t>12</a:t>
            </a:r>
            <a:r>
              <a:rPr lang="ja-JP" altLang="en-US" sz="700" b="1" dirty="0">
                <a:latin typeface="メイリオ" panose="020B0604030504040204" pitchFamily="50" charset="-128"/>
                <a:ea typeface="メイリオ" panose="020B0604030504040204" pitchFamily="50" charset="-128"/>
              </a:rPr>
              <a:t>万円、土休日</a:t>
            </a:r>
            <a:r>
              <a:rPr lang="en-US" altLang="ja-JP" sz="700" b="1" dirty="0">
                <a:latin typeface="メイリオ" panose="020B0604030504040204" pitchFamily="50" charset="-128"/>
                <a:ea typeface="メイリオ" panose="020B0604030504040204" pitchFamily="50" charset="-128"/>
              </a:rPr>
              <a:t>15</a:t>
            </a:r>
            <a:r>
              <a:rPr lang="ja-JP" altLang="en-US" sz="700" b="1" dirty="0">
                <a:latin typeface="メイリオ" panose="020B0604030504040204" pitchFamily="50" charset="-128"/>
                <a:ea typeface="メイリオ" panose="020B0604030504040204" pitchFamily="50" charset="-128"/>
              </a:rPr>
              <a:t>万円より</a:t>
            </a:r>
            <a:r>
              <a:rPr lang="ja-JP" altLang="en-US" sz="700" dirty="0">
                <a:latin typeface="メイリオ" panose="020B0604030504040204" pitchFamily="50" charset="-128"/>
                <a:ea typeface="メイリオ" panose="020B0604030504040204" pitchFamily="50" charset="-128"/>
              </a:rPr>
              <a:t>承ります。</a:t>
            </a:r>
          </a:p>
          <a:p>
            <a:r>
              <a:rPr lang="ja-JP" altLang="en-US" sz="700" dirty="0">
                <a:latin typeface="メイリオ" panose="020B0604030504040204" pitchFamily="50" charset="-128"/>
                <a:ea typeface="メイリオ" panose="020B0604030504040204" pitchFamily="50" charset="-128"/>
              </a:rPr>
              <a:t>２．ブッフェスタイルでのご利用となります。（会場定員</a:t>
            </a:r>
            <a:r>
              <a:rPr lang="en-US" altLang="ja-JP" sz="700" dirty="0">
                <a:latin typeface="メイリオ" panose="020B0604030504040204" pitchFamily="50" charset="-128"/>
                <a:ea typeface="メイリオ" panose="020B0604030504040204" pitchFamily="50" charset="-128"/>
              </a:rPr>
              <a:t>70</a:t>
            </a:r>
            <a:r>
              <a:rPr lang="ja-JP" altLang="en-US" sz="700" dirty="0">
                <a:latin typeface="メイリオ" panose="020B0604030504040204" pitchFamily="50" charset="-128"/>
                <a:ea typeface="メイリオ" panose="020B0604030504040204" pitchFamily="50" charset="-128"/>
              </a:rPr>
              <a:t>名様）</a:t>
            </a:r>
          </a:p>
          <a:p>
            <a:r>
              <a:rPr lang="ja-JP" altLang="en-US" sz="700" dirty="0">
                <a:latin typeface="メイリオ" panose="020B0604030504040204" pitchFamily="50" charset="-128"/>
                <a:ea typeface="メイリオ" panose="020B0604030504040204" pitchFamily="50" charset="-128"/>
              </a:rPr>
              <a:t>３．ご宴会時間は</a:t>
            </a:r>
            <a:r>
              <a:rPr lang="en-US" altLang="ja-JP" sz="700" b="1" dirty="0">
                <a:latin typeface="メイリオ" panose="020B0604030504040204" pitchFamily="50" charset="-128"/>
                <a:ea typeface="メイリオ" panose="020B0604030504040204" pitchFamily="50" charset="-128"/>
              </a:rPr>
              <a:t>2</a:t>
            </a:r>
            <a:r>
              <a:rPr lang="ja-JP" altLang="en-US" sz="700" b="1" dirty="0">
                <a:latin typeface="メイリオ" panose="020B0604030504040204" pitchFamily="50" charset="-128"/>
                <a:ea typeface="メイリオ" panose="020B0604030504040204" pitchFamily="50" charset="-128"/>
              </a:rPr>
              <a:t>時間制</a:t>
            </a:r>
            <a:r>
              <a:rPr lang="ja-JP" altLang="en-US" sz="700" dirty="0">
                <a:latin typeface="メイリオ" panose="020B0604030504040204" pitchFamily="50" charset="-128"/>
                <a:ea typeface="メイリオ" panose="020B0604030504040204" pitchFamily="50" charset="-128"/>
              </a:rPr>
              <a:t>です。延長の場合は</a:t>
            </a:r>
            <a:r>
              <a:rPr lang="en-US" altLang="ja-JP" sz="700" dirty="0">
                <a:latin typeface="メイリオ" panose="020B0604030504040204" pitchFamily="50" charset="-128"/>
                <a:ea typeface="メイリオ" panose="020B0604030504040204" pitchFamily="50" charset="-128"/>
              </a:rPr>
              <a:t>30</a:t>
            </a:r>
            <a:r>
              <a:rPr lang="ja-JP" altLang="en-US" sz="700" dirty="0">
                <a:latin typeface="メイリオ" panose="020B0604030504040204" pitchFamily="50" charset="-128"/>
                <a:ea typeface="メイリオ" panose="020B0604030504040204" pitchFamily="50" charset="-128"/>
              </a:rPr>
              <a:t>分につき</a:t>
            </a:r>
            <a:r>
              <a:rPr lang="en-US" altLang="ja-JP" sz="700" dirty="0">
                <a:latin typeface="メイリオ" panose="020B0604030504040204" pitchFamily="50" charset="-128"/>
                <a:ea typeface="メイリオ" panose="020B0604030504040204" pitchFamily="50" charset="-128"/>
              </a:rPr>
              <a:t>10.000</a:t>
            </a:r>
            <a:r>
              <a:rPr lang="ja-JP" altLang="en-US" sz="700" dirty="0">
                <a:latin typeface="メイリオ" panose="020B0604030504040204" pitchFamily="50" charset="-128"/>
                <a:ea typeface="メイリオ" panose="020B0604030504040204" pitchFamily="50" charset="-128"/>
              </a:rPr>
              <a:t>円頂戴いたします。</a:t>
            </a:r>
          </a:p>
          <a:p>
            <a:r>
              <a:rPr lang="ja-JP" altLang="en-US" sz="7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（フリードリンクの延長料金は</a:t>
            </a:r>
            <a:r>
              <a:rPr lang="en-US" altLang="ja-JP" sz="600" dirty="0">
                <a:latin typeface="メイリオ" panose="020B0604030504040204" pitchFamily="50" charset="-128"/>
                <a:ea typeface="メイリオ" panose="020B0604030504040204" pitchFamily="50" charset="-128"/>
              </a:rPr>
              <a:t>30</a:t>
            </a:r>
            <a:r>
              <a:rPr lang="ja-JP" altLang="en-US" sz="600" dirty="0">
                <a:latin typeface="メイリオ" panose="020B0604030504040204" pitchFamily="50" charset="-128"/>
                <a:ea typeface="メイリオ" panose="020B0604030504040204" pitchFamily="50" charset="-128"/>
              </a:rPr>
              <a:t>分につき別途おひとり様</a:t>
            </a:r>
            <a:r>
              <a:rPr lang="en-US" altLang="ja-JP" sz="600" dirty="0">
                <a:latin typeface="メイリオ" panose="020B0604030504040204" pitchFamily="50" charset="-128"/>
                <a:ea typeface="メイリオ" panose="020B0604030504040204" pitchFamily="50" charset="-128"/>
              </a:rPr>
              <a:t>500</a:t>
            </a:r>
            <a:r>
              <a:rPr lang="ja-JP" altLang="en-US" sz="600" dirty="0">
                <a:latin typeface="メイリオ" panose="020B0604030504040204" pitchFamily="50" charset="-128"/>
                <a:ea typeface="メイリオ" panose="020B0604030504040204" pitchFamily="50" charset="-128"/>
              </a:rPr>
              <a:t>円にて承ります。）</a:t>
            </a:r>
          </a:p>
          <a:p>
            <a:r>
              <a:rPr lang="ja-JP" altLang="en-US" sz="700" dirty="0">
                <a:latin typeface="メイリオ" panose="020B0604030504040204" pitchFamily="50" charset="-128"/>
                <a:ea typeface="メイリオ" panose="020B0604030504040204" pitchFamily="50" charset="-128"/>
              </a:rPr>
              <a:t>４．ご利用金額にはお料理代、フリードリンク代、消費税が含まれています。</a:t>
            </a:r>
          </a:p>
          <a:p>
            <a:r>
              <a:rPr lang="ja-JP" altLang="en-US" sz="700" dirty="0">
                <a:latin typeface="メイリオ" panose="020B0604030504040204" pitchFamily="50" charset="-128"/>
                <a:ea typeface="メイリオ" panose="020B0604030504040204" pitchFamily="50" charset="-128"/>
              </a:rPr>
              <a:t>５</a:t>
            </a:r>
            <a:r>
              <a:rPr lang="en-US" altLang="ja-JP" sz="700" dirty="0">
                <a:latin typeface="メイリオ" panose="020B0604030504040204" pitchFamily="50" charset="-128"/>
                <a:ea typeface="メイリオ" panose="020B0604030504040204" pitchFamily="50" charset="-128"/>
              </a:rPr>
              <a:t>. </a:t>
            </a:r>
            <a:r>
              <a:rPr lang="ja-JP" altLang="en-US" sz="700" dirty="0">
                <a:latin typeface="メイリオ" panose="020B0604030504040204" pitchFamily="50" charset="-128"/>
                <a:ea typeface="メイリオ" panose="020B0604030504040204" pitchFamily="50" charset="-128"/>
              </a:rPr>
              <a:t>会議室等が隣接しております関係上、楽器や合唱など外部に音が響く行為は</a:t>
            </a:r>
          </a:p>
          <a:p>
            <a:r>
              <a:rPr lang="ja-JP" altLang="en-US" sz="700" dirty="0">
                <a:latin typeface="メイリオ" panose="020B0604030504040204" pitchFamily="50" charset="-128"/>
                <a:ea typeface="メイリオ" panose="020B0604030504040204" pitchFamily="50" charset="-128"/>
              </a:rPr>
              <a:t>     お断りさせて頂いております。</a:t>
            </a:r>
          </a:p>
          <a:p>
            <a:r>
              <a:rPr lang="ja-JP" altLang="en-US" sz="700" dirty="0">
                <a:latin typeface="メイリオ" panose="020B0604030504040204" pitchFamily="50" charset="-128"/>
                <a:ea typeface="メイリオ" panose="020B0604030504040204" pitchFamily="50" charset="-128"/>
              </a:rPr>
              <a:t>６．貸し切りのご予約は、</a:t>
            </a:r>
            <a:r>
              <a:rPr lang="en-US" altLang="ja-JP" sz="700" dirty="0">
                <a:latin typeface="メイリオ" panose="020B0604030504040204" pitchFamily="50" charset="-128"/>
                <a:ea typeface="メイリオ" panose="020B0604030504040204" pitchFamily="50" charset="-128"/>
              </a:rPr>
              <a:t>6</a:t>
            </a:r>
            <a:r>
              <a:rPr lang="ja-JP" altLang="en-US" sz="700" dirty="0">
                <a:latin typeface="メイリオ" panose="020B0604030504040204" pitchFamily="50" charset="-128"/>
                <a:ea typeface="メイリオ" panose="020B0604030504040204" pitchFamily="50" charset="-128"/>
              </a:rPr>
              <a:t>か月前から</a:t>
            </a:r>
            <a:r>
              <a:rPr lang="en-US" altLang="ja-JP" sz="700" dirty="0">
                <a:latin typeface="メイリオ" panose="020B0604030504040204" pitchFamily="50" charset="-128"/>
                <a:ea typeface="メイリオ" panose="020B0604030504040204" pitchFamily="50" charset="-128"/>
              </a:rPr>
              <a:t>1</a:t>
            </a:r>
            <a:r>
              <a:rPr lang="ja-JP" altLang="en-US" sz="700" dirty="0">
                <a:latin typeface="メイリオ" panose="020B0604030504040204" pitchFamily="50" charset="-128"/>
                <a:ea typeface="メイリオ" panose="020B0604030504040204" pitchFamily="50" charset="-128"/>
              </a:rPr>
              <a:t>か月前までの承りとなります。</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ご利用日の</a:t>
            </a:r>
            <a:r>
              <a:rPr lang="en-US" altLang="ja-JP" sz="700" dirty="0">
                <a:latin typeface="メイリオ" panose="020B0604030504040204" pitchFamily="50" charset="-128"/>
                <a:ea typeface="メイリオ" panose="020B0604030504040204" pitchFamily="50" charset="-128"/>
              </a:rPr>
              <a:t>1</a:t>
            </a:r>
            <a:r>
              <a:rPr lang="ja-JP" altLang="en-US" sz="700" dirty="0">
                <a:latin typeface="メイリオ" panose="020B0604030504040204" pitchFamily="50" charset="-128"/>
                <a:ea typeface="メイリオ" panose="020B0604030504040204" pitchFamily="50" charset="-128"/>
              </a:rPr>
              <a:t>か月前までに貸切利用申請書の提出をお願いいたします。</a:t>
            </a:r>
            <a:endParaRPr lang="en-US" altLang="ja-JP" sz="700" dirty="0">
              <a:latin typeface="メイリオ" panose="020B0604030504040204" pitchFamily="50" charset="-128"/>
              <a:ea typeface="メイリオ" panose="020B0604030504040204" pitchFamily="50" charset="-128"/>
            </a:endParaRPr>
          </a:p>
          <a:p>
            <a:r>
              <a:rPr lang="ja-JP" altLang="en-US" sz="700" b="1" u="sng" dirty="0">
                <a:latin typeface="メイリオ" panose="020B0604030504040204" pitchFamily="50" charset="-128"/>
                <a:ea typeface="メイリオ" panose="020B0604030504040204" pitchFamily="50" charset="-128"/>
              </a:rPr>
              <a:t>プロジェクターのご利用に関して　</a:t>
            </a:r>
            <a:endParaRPr lang="en-US" altLang="ja-JP" sz="700" b="1" u="sng" dirty="0">
              <a:latin typeface="メイリオ" panose="020B0604030504040204" pitchFamily="50" charset="-128"/>
              <a:ea typeface="メイリオ" panose="020B0604030504040204" pitchFamily="50" charset="-128"/>
            </a:endParaRPr>
          </a:p>
          <a:p>
            <a:r>
              <a:rPr lang="en-US" altLang="ja-JP" sz="700" dirty="0">
                <a:latin typeface="メイリオ" panose="020B0604030504040204" pitchFamily="50" charset="-128"/>
                <a:ea typeface="メイリオ" panose="020B0604030504040204" pitchFamily="50" charset="-128"/>
              </a:rPr>
              <a:t>1. </a:t>
            </a:r>
            <a:r>
              <a:rPr lang="ja-JP" altLang="en-US" sz="700" dirty="0">
                <a:latin typeface="メイリオ" panose="020B0604030504040204" pitchFamily="50" charset="-128"/>
                <a:ea typeface="メイリオ" panose="020B0604030504040204" pitchFamily="50" charset="-128"/>
              </a:rPr>
              <a:t>当店でご用意できる接続ケーブルは、</a:t>
            </a:r>
            <a:r>
              <a:rPr lang="en-US" altLang="ja-JP" sz="700" dirty="0">
                <a:latin typeface="メイリオ" panose="020B0604030504040204" pitchFamily="50" charset="-128"/>
                <a:ea typeface="メイリオ" panose="020B0604030504040204" pitchFamily="50" charset="-128"/>
              </a:rPr>
              <a:t>HDMI</a:t>
            </a:r>
            <a:r>
              <a:rPr lang="ja-JP" altLang="en-US" sz="700" dirty="0">
                <a:latin typeface="メイリオ" panose="020B0604030504040204" pitchFamily="50" charset="-128"/>
                <a:ea typeface="メイリオ" panose="020B0604030504040204" pitchFamily="50" charset="-128"/>
              </a:rPr>
              <a:t>のみとなっております。</a:t>
            </a:r>
            <a:endParaRPr lang="en-US" altLang="ja-JP" sz="700" dirty="0">
              <a:latin typeface="メイリオ" panose="020B0604030504040204" pitchFamily="50" charset="-128"/>
              <a:ea typeface="メイリオ" panose="020B0604030504040204" pitchFamily="50" charset="-128"/>
            </a:endParaRPr>
          </a:p>
          <a:p>
            <a:r>
              <a:rPr lang="en-US" altLang="ja-JP" sz="700" dirty="0">
                <a:latin typeface="メイリオ" panose="020B0604030504040204" pitchFamily="50" charset="-128"/>
                <a:ea typeface="メイリオ" panose="020B0604030504040204" pitchFamily="50" charset="-128"/>
              </a:rPr>
              <a:t>    HDMI</a:t>
            </a:r>
            <a:r>
              <a:rPr lang="ja-JP" altLang="en-US" sz="700" dirty="0">
                <a:latin typeface="メイリオ" panose="020B0604030504040204" pitchFamily="50" charset="-128"/>
                <a:ea typeface="メイリオ" panose="020B0604030504040204" pitchFamily="50" charset="-128"/>
              </a:rPr>
              <a:t>端子以外の機器をご利用の場合は必要な変換アダプター等をご用意ください。</a:t>
            </a:r>
            <a:endParaRPr lang="en-US" altLang="ja-JP" sz="700" dirty="0">
              <a:latin typeface="メイリオ" panose="020B0604030504040204" pitchFamily="50" charset="-128"/>
              <a:ea typeface="メイリオ" panose="020B0604030504040204" pitchFamily="50" charset="-128"/>
            </a:endParaRPr>
          </a:p>
          <a:p>
            <a:r>
              <a:rPr lang="en-US" altLang="ja-JP" sz="700" dirty="0">
                <a:latin typeface="メイリオ" panose="020B0604030504040204" pitchFamily="50" charset="-128"/>
                <a:ea typeface="メイリオ" panose="020B0604030504040204" pitchFamily="50" charset="-128"/>
              </a:rPr>
              <a:t>2. </a:t>
            </a:r>
            <a:r>
              <a:rPr lang="ja-JP" altLang="en-US" sz="700" dirty="0">
                <a:latin typeface="メイリオ" panose="020B0604030504040204" pitchFamily="50" charset="-128"/>
                <a:ea typeface="メイリオ" panose="020B0604030504040204" pitchFamily="50" charset="-128"/>
              </a:rPr>
              <a:t>機器の接続および投影操作は、お客様ご自身でお願いいたします。</a:t>
            </a:r>
            <a:endParaRPr lang="en-US" altLang="ja-JP" sz="700" dirty="0">
              <a:latin typeface="メイリオ" panose="020B0604030504040204" pitchFamily="50" charset="-128"/>
              <a:ea typeface="メイリオ" panose="020B0604030504040204" pitchFamily="50" charset="-128"/>
            </a:endParaRPr>
          </a:p>
          <a:p>
            <a:endParaRPr lang="en-US" altLang="ja-JP" sz="700" dirty="0">
              <a:latin typeface="メイリオ" panose="020B0604030504040204" pitchFamily="50" charset="-128"/>
              <a:ea typeface="メイリオ" panose="020B0604030504040204" pitchFamily="50" charset="-128"/>
            </a:endParaRPr>
          </a:p>
          <a:p>
            <a:endParaRPr lang="ja-JP" altLang="en-US" sz="700" dirty="0">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flipV="1">
            <a:off x="124923" y="61465"/>
            <a:ext cx="907621" cy="995410"/>
          </a:xfrm>
          <a:prstGeom prst="rect">
            <a:avLst/>
          </a:prstGeom>
        </p:spPr>
      </p:pic>
      <p:pic>
        <p:nvPicPr>
          <p:cNvPr id="45" name="図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5831909" y="71152"/>
            <a:ext cx="907621" cy="984194"/>
          </a:xfrm>
          <a:prstGeom prst="rect">
            <a:avLst/>
          </a:prstGeom>
        </p:spPr>
      </p:pic>
      <p:sp>
        <p:nvSpPr>
          <p:cNvPr id="5" name="正方形/長方形 4"/>
          <p:cNvSpPr/>
          <p:nvPr/>
        </p:nvSpPr>
        <p:spPr>
          <a:xfrm>
            <a:off x="1453686" y="259258"/>
            <a:ext cx="3950628" cy="707886"/>
          </a:xfrm>
          <a:prstGeom prst="rect">
            <a:avLst/>
          </a:prstGeom>
          <a:solidFill>
            <a:srgbClr val="7030A0"/>
          </a:solidFill>
          <a:ln>
            <a:noFill/>
          </a:ln>
        </p:spPr>
        <p:txBody>
          <a:bodyPr wrap="square">
            <a:spAutoFit/>
          </a:bodyPr>
          <a:lstStyle/>
          <a:p>
            <a:pPr algn="ctr"/>
            <a:r>
              <a:rPr lang="ja-JP" altLang="en-US" sz="1600" b="1" dirty="0">
                <a:solidFill>
                  <a:srgbClr val="FEF6F0"/>
                </a:solidFill>
                <a:latin typeface="Microsoft JhengHei Light" panose="020B0304030504040204" pitchFamily="34" charset="-120"/>
                <a:ea typeface="Microsoft JhengHei Light" panose="020B0304030504040204" pitchFamily="34" charset="-120"/>
              </a:rPr>
              <a:t>紫紺館椿山荘パーティープラン</a:t>
            </a:r>
            <a:endParaRPr lang="en-US" altLang="ja-JP" sz="1600" b="1" dirty="0">
              <a:solidFill>
                <a:srgbClr val="FEF6F0"/>
              </a:solidFill>
              <a:latin typeface="Microsoft JhengHei Light" panose="020B0304030504040204" pitchFamily="34" charset="-120"/>
              <a:ea typeface="Microsoft JhengHei Light" panose="020B0304030504040204" pitchFamily="34" charset="-120"/>
            </a:endParaRPr>
          </a:p>
          <a:p>
            <a:pPr algn="ctr"/>
            <a:r>
              <a:rPr lang="en-US" altLang="ja-JP" sz="2400" b="1" dirty="0">
                <a:solidFill>
                  <a:srgbClr val="FEF6F0"/>
                </a:solidFill>
                <a:latin typeface="Edwardian Script ITC" panose="030303020407070D0804" pitchFamily="66" charset="0"/>
              </a:rPr>
              <a:t>Party</a:t>
            </a:r>
            <a:r>
              <a:rPr lang="ja-JP" altLang="en-US" sz="2400" b="1" dirty="0">
                <a:solidFill>
                  <a:srgbClr val="FEF6F0"/>
                </a:solidFill>
                <a:latin typeface="Edwardian Script ITC" panose="030303020407070D0804" pitchFamily="66" charset="0"/>
              </a:rPr>
              <a:t> </a:t>
            </a:r>
            <a:r>
              <a:rPr lang="en-US" altLang="ja-JP" sz="2400" b="1" dirty="0">
                <a:solidFill>
                  <a:srgbClr val="FEF6F0"/>
                </a:solidFill>
                <a:latin typeface="Edwardian Script ITC" panose="030303020407070D0804" pitchFamily="66" charset="0"/>
              </a:rPr>
              <a:t>Plan</a:t>
            </a:r>
            <a:r>
              <a:rPr lang="ja-JP" altLang="en-US" sz="2000" b="1" i="1" dirty="0">
                <a:solidFill>
                  <a:srgbClr val="FEF6F0"/>
                </a:solidFill>
                <a:latin typeface="French Script MT" panose="03020402040607040605" pitchFamily="66" charset="0"/>
              </a:rPr>
              <a:t>  </a:t>
            </a:r>
            <a:r>
              <a:rPr lang="en-US" altLang="ja-JP" sz="1600" b="1" dirty="0">
                <a:solidFill>
                  <a:srgbClr val="FEF6F0"/>
                </a:solidFill>
                <a:latin typeface="Microsoft JhengHei Light" panose="020B0304030504040204" pitchFamily="34" charset="-120"/>
                <a:ea typeface="Microsoft JhengHei Light" panose="020B0304030504040204" pitchFamily="34" charset="-120"/>
              </a:rPr>
              <a:t>2026</a:t>
            </a:r>
            <a:r>
              <a:rPr lang="ja-JP" altLang="en-US" sz="1600" b="1" dirty="0">
                <a:solidFill>
                  <a:srgbClr val="FEF6F0"/>
                </a:solidFill>
                <a:latin typeface="Microsoft JhengHei Light" panose="020B0304030504040204" pitchFamily="34" charset="-120"/>
                <a:ea typeface="Microsoft JhengHei Light" panose="020B0304030504040204" pitchFamily="34" charset="-120"/>
              </a:rPr>
              <a:t>年</a:t>
            </a:r>
            <a:r>
              <a:rPr lang="en-US" altLang="ja-JP" sz="1600" b="1" dirty="0">
                <a:solidFill>
                  <a:srgbClr val="FEF6F0"/>
                </a:solidFill>
                <a:latin typeface="Microsoft JhengHei Light" panose="020B0304030504040204" pitchFamily="34" charset="-120"/>
                <a:ea typeface="Microsoft JhengHei Light" panose="020B0304030504040204" pitchFamily="34" charset="-120"/>
              </a:rPr>
              <a:t>10</a:t>
            </a:r>
            <a:r>
              <a:rPr lang="ja-JP" altLang="en-US" sz="1600" b="1" dirty="0">
                <a:solidFill>
                  <a:srgbClr val="FEF6F0"/>
                </a:solidFill>
                <a:latin typeface="Microsoft JhengHei Light" panose="020B0304030504040204" pitchFamily="34" charset="-120"/>
                <a:ea typeface="Microsoft JhengHei Light" panose="020B0304030504040204" pitchFamily="34" charset="-120"/>
              </a:rPr>
              <a:t>月▶</a:t>
            </a:r>
            <a:r>
              <a:rPr lang="en-US" altLang="ja-JP" sz="1600" b="1" dirty="0">
                <a:solidFill>
                  <a:srgbClr val="FEF6F0"/>
                </a:solidFill>
                <a:latin typeface="Microsoft JhengHei Light" panose="020B0304030504040204" pitchFamily="34" charset="-120"/>
                <a:ea typeface="Microsoft JhengHei Light" panose="020B0304030504040204" pitchFamily="34" charset="-120"/>
              </a:rPr>
              <a:t>2027</a:t>
            </a:r>
            <a:r>
              <a:rPr lang="ja-JP" altLang="en-US" sz="1600" b="1" dirty="0">
                <a:solidFill>
                  <a:srgbClr val="FEF6F0"/>
                </a:solidFill>
                <a:latin typeface="Microsoft JhengHei Light" panose="020B0304030504040204" pitchFamily="34" charset="-120"/>
                <a:ea typeface="Microsoft JhengHei Light" panose="020B0304030504040204" pitchFamily="34" charset="-120"/>
              </a:rPr>
              <a:t>年</a:t>
            </a:r>
            <a:r>
              <a:rPr lang="en-US" altLang="ja-JP" sz="1600" b="1" dirty="0">
                <a:solidFill>
                  <a:srgbClr val="FEF6F0"/>
                </a:solidFill>
                <a:latin typeface="Microsoft JhengHei Light" panose="020B0304030504040204" pitchFamily="34" charset="-120"/>
                <a:ea typeface="Microsoft JhengHei Light" panose="020B0304030504040204" pitchFamily="34" charset="-120"/>
              </a:rPr>
              <a:t>1</a:t>
            </a:r>
            <a:r>
              <a:rPr lang="ja-JP" altLang="en-US" sz="1600" b="1" dirty="0">
                <a:solidFill>
                  <a:srgbClr val="FEF6F0"/>
                </a:solidFill>
                <a:latin typeface="Microsoft JhengHei Light" panose="020B0304030504040204" pitchFamily="34" charset="-120"/>
                <a:ea typeface="Microsoft JhengHei Light" panose="020B0304030504040204" pitchFamily="34" charset="-120"/>
              </a:rPr>
              <a:t>月</a:t>
            </a:r>
          </a:p>
        </p:txBody>
      </p:sp>
      <p:sp>
        <p:nvSpPr>
          <p:cNvPr id="18" name="正方形/長方形 17"/>
          <p:cNvSpPr/>
          <p:nvPr/>
        </p:nvSpPr>
        <p:spPr>
          <a:xfrm>
            <a:off x="29293" y="8979006"/>
            <a:ext cx="3623799" cy="1061829"/>
          </a:xfrm>
          <a:prstGeom prst="rect">
            <a:avLst/>
          </a:prstGeom>
        </p:spPr>
        <p:txBody>
          <a:bodyPr wrap="square">
            <a:spAutoFit/>
          </a:bodyPr>
          <a:lstStyle/>
          <a:p>
            <a:r>
              <a:rPr lang="ja-JP" altLang="en-US" sz="700" b="1" u="sng" dirty="0">
                <a:latin typeface="メイリオ" panose="020B0604030504040204" pitchFamily="50" charset="-128"/>
                <a:ea typeface="メイリオ" panose="020B0604030504040204" pitchFamily="50" charset="-128"/>
              </a:rPr>
              <a:t>変更またはキャンセルに関して</a:t>
            </a:r>
            <a:endParaRPr lang="en-US" altLang="ja-JP" sz="700" b="1" u="sng"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１．人数、料理プランのご確定は一週間前までにお電話にてお願いいたします。</a:t>
            </a:r>
            <a:endParaRPr lang="en-US" altLang="ja-JP"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　　又、</a:t>
            </a:r>
            <a:r>
              <a:rPr lang="ja-JP" altLang="en-US" sz="700" b="1" dirty="0">
                <a:latin typeface="メイリオ" panose="020B0604030504040204" pitchFamily="50" charset="-128"/>
                <a:ea typeface="メイリオ" panose="020B0604030504040204" pitchFamily="50" charset="-128"/>
              </a:rPr>
              <a:t>人数確定後の人員減に関しましてもご予約の人数分の料金を頂戴いたします</a:t>
            </a:r>
            <a:endParaRPr lang="en-US" altLang="ja-JP" sz="700" b="1" dirty="0">
              <a:latin typeface="メイリオ" panose="020B0604030504040204" pitchFamily="50" charset="-128"/>
              <a:ea typeface="メイリオ" panose="020B0604030504040204" pitchFamily="50" charset="-128"/>
            </a:endParaRPr>
          </a:p>
          <a:p>
            <a:r>
              <a:rPr lang="ja-JP" altLang="en-US" sz="700" b="1" dirty="0">
                <a:latin typeface="メイリオ" panose="020B0604030504040204" pitchFamily="50" charset="-128"/>
                <a:ea typeface="メイリオ" panose="020B0604030504040204" pitchFamily="50" charset="-128"/>
              </a:rPr>
              <a:t>　　のでご了承賜りますようお願い申し上げます。</a:t>
            </a:r>
            <a:endParaRPr lang="ja-JP" altLang="en-US" sz="700" dirty="0">
              <a:latin typeface="メイリオ" panose="020B0604030504040204" pitchFamily="50" charset="-128"/>
              <a:ea typeface="メイリオ" panose="020B0604030504040204" pitchFamily="50" charset="-128"/>
            </a:endParaRPr>
          </a:p>
          <a:p>
            <a:r>
              <a:rPr lang="ja-JP" altLang="en-US" sz="700" dirty="0">
                <a:latin typeface="メイリオ" panose="020B0604030504040204" pitchFamily="50" charset="-128"/>
                <a:ea typeface="メイリオ" panose="020B0604030504040204" pitchFamily="50" charset="-128"/>
              </a:rPr>
              <a:t>２．</a:t>
            </a:r>
            <a:r>
              <a:rPr lang="ja-JP" altLang="en-US" sz="700" b="1" dirty="0">
                <a:latin typeface="メイリオ" panose="020B0604030504040204" pitchFamily="50" charset="-128"/>
                <a:ea typeface="メイリオ" panose="020B0604030504040204" pitchFamily="50" charset="-128"/>
              </a:rPr>
              <a:t>宴会のキャンセル料はご開催日の</a:t>
            </a:r>
            <a:r>
              <a:rPr lang="en-US" altLang="ja-JP" sz="700" b="1" dirty="0">
                <a:latin typeface="メイリオ" panose="020B0604030504040204" pitchFamily="50" charset="-128"/>
                <a:ea typeface="メイリオ" panose="020B0604030504040204" pitchFamily="50" charset="-128"/>
              </a:rPr>
              <a:t>1</a:t>
            </a:r>
            <a:r>
              <a:rPr lang="ja-JP" altLang="en-US" sz="700" b="1" dirty="0">
                <a:latin typeface="メイリオ" panose="020B0604030504040204" pitchFamily="50" charset="-128"/>
                <a:ea typeface="メイリオ" panose="020B0604030504040204" pitchFamily="50" charset="-128"/>
              </a:rPr>
              <a:t>ヶ月前から宴席料金の</a:t>
            </a:r>
            <a:r>
              <a:rPr lang="en-US" altLang="ja-JP" sz="700" b="1" dirty="0">
                <a:latin typeface="メイリオ" panose="020B0604030504040204" pitchFamily="50" charset="-128"/>
                <a:ea typeface="メイリオ" panose="020B0604030504040204" pitchFamily="50" charset="-128"/>
              </a:rPr>
              <a:t>30</a:t>
            </a:r>
            <a:r>
              <a:rPr lang="ja-JP" altLang="en-US" sz="700" b="1" dirty="0">
                <a:latin typeface="メイリオ" panose="020B0604030504040204" pitchFamily="50" charset="-128"/>
                <a:ea typeface="メイリオ" panose="020B0604030504040204" pitchFamily="50" charset="-128"/>
              </a:rPr>
              <a:t>％、</a:t>
            </a:r>
            <a:r>
              <a:rPr lang="en-US" altLang="ja-JP" sz="700" b="1" dirty="0">
                <a:latin typeface="メイリオ" panose="020B0604030504040204" pitchFamily="50" charset="-128"/>
                <a:ea typeface="メイリオ" panose="020B0604030504040204" pitchFamily="50" charset="-128"/>
              </a:rPr>
              <a:t>14</a:t>
            </a:r>
            <a:r>
              <a:rPr lang="ja-JP" altLang="en-US" sz="700" b="1" dirty="0">
                <a:latin typeface="メイリオ" panose="020B0604030504040204" pitchFamily="50" charset="-128"/>
                <a:ea typeface="メイリオ" panose="020B0604030504040204" pitchFamily="50" charset="-128"/>
              </a:rPr>
              <a:t>日前で宴席</a:t>
            </a:r>
            <a:endParaRPr lang="en-US" altLang="ja-JP" sz="700" b="1" dirty="0">
              <a:latin typeface="メイリオ" panose="020B0604030504040204" pitchFamily="50" charset="-128"/>
              <a:ea typeface="メイリオ" panose="020B0604030504040204" pitchFamily="50" charset="-128"/>
            </a:endParaRPr>
          </a:p>
          <a:p>
            <a:r>
              <a:rPr lang="ja-JP" altLang="en-US" sz="700" b="1" dirty="0">
                <a:latin typeface="メイリオ" panose="020B0604030504040204" pitchFamily="50" charset="-128"/>
                <a:ea typeface="メイリオ" panose="020B0604030504040204" pitchFamily="50" charset="-128"/>
              </a:rPr>
              <a:t>　　料金 の５</a:t>
            </a:r>
            <a:r>
              <a:rPr lang="en-US" altLang="ja-JP" sz="700" b="1" dirty="0">
                <a:latin typeface="メイリオ" panose="020B0604030504040204" pitchFamily="50" charset="-128"/>
                <a:ea typeface="メイリオ" panose="020B0604030504040204" pitchFamily="50" charset="-128"/>
              </a:rPr>
              <a:t>0</a:t>
            </a:r>
            <a:r>
              <a:rPr lang="ja-JP" altLang="en-US" sz="700" b="1" dirty="0">
                <a:latin typeface="メイリオ" panose="020B0604030504040204" pitchFamily="50" charset="-128"/>
                <a:ea typeface="メイリオ" panose="020B0604030504040204" pitchFamily="50" charset="-128"/>
              </a:rPr>
              <a:t>％、一週間前で宴席料金の全額が発生いたします。</a:t>
            </a:r>
          </a:p>
          <a:p>
            <a:r>
              <a:rPr lang="ja-JP" altLang="en-US" sz="700" dirty="0">
                <a:latin typeface="メイリオ" panose="020B0604030504040204" pitchFamily="50" charset="-128"/>
                <a:ea typeface="メイリオ" panose="020B0604030504040204" pitchFamily="50" charset="-128"/>
              </a:rPr>
              <a:t>３．開催日の変更またはキャンセルの場合は再度申請書を送付していただく場合</a:t>
            </a:r>
          </a:p>
          <a:p>
            <a:r>
              <a:rPr lang="ja-JP" altLang="en-US" sz="700" dirty="0">
                <a:latin typeface="メイリオ" panose="020B0604030504040204" pitchFamily="50" charset="-128"/>
                <a:ea typeface="メイリオ" panose="020B0604030504040204" pitchFamily="50" charset="-128"/>
              </a:rPr>
              <a:t>      がございますが事前に必ずお電話にてお申し付けください。</a:t>
            </a:r>
          </a:p>
          <a:p>
            <a:pPr>
              <a:spcAft>
                <a:spcPts val="208"/>
              </a:spcAft>
            </a:pPr>
            <a:endParaRPr lang="ja-JP" altLang="en-US" sz="700" b="1" u="sng" dirty="0">
              <a:latin typeface="メイリオ" panose="020B0604030504040204" pitchFamily="50" charset="-128"/>
              <a:ea typeface="メイリオ" panose="020B0604030504040204" pitchFamily="50" charset="-128"/>
            </a:endParaRPr>
          </a:p>
        </p:txBody>
      </p:sp>
      <p:sp>
        <p:nvSpPr>
          <p:cNvPr id="19" name="正方形/長方形 18"/>
          <p:cNvSpPr/>
          <p:nvPr/>
        </p:nvSpPr>
        <p:spPr>
          <a:xfrm>
            <a:off x="3661813" y="1200883"/>
            <a:ext cx="3143791" cy="2877711"/>
          </a:xfrm>
          <a:prstGeom prst="rect">
            <a:avLst/>
          </a:prstGeom>
        </p:spPr>
        <p:txBody>
          <a:bodyPr wrap="square">
            <a:spAutoFit/>
          </a:bodyPr>
          <a:lstStyle/>
          <a:p>
            <a:pPr fontAlgn="ctr">
              <a:spcAft>
                <a:spcPts val="300"/>
              </a:spcAft>
            </a:pPr>
            <a:r>
              <a:rPr lang="ja-JP" altLang="en-US" sz="900" b="1" dirty="0">
                <a:latin typeface="メイリオ" panose="020B0604030504040204" pitchFamily="50" charset="-128"/>
                <a:ea typeface="メイリオ" panose="020B0604030504040204" pitchFamily="50" charset="-128"/>
              </a:rPr>
              <a:t>時間　</a:t>
            </a:r>
            <a:r>
              <a:rPr lang="en-US" altLang="ja-JP" sz="900" b="1" dirty="0">
                <a:latin typeface="メイリオ" panose="020B0604030504040204" pitchFamily="50" charset="-128"/>
                <a:ea typeface="メイリオ" panose="020B0604030504040204" pitchFamily="50" charset="-128"/>
              </a:rPr>
              <a:t>11</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30</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22</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00</a:t>
            </a:r>
          </a:p>
          <a:p>
            <a:pPr fontAlgn="ctr">
              <a:spcAft>
                <a:spcPts val="300"/>
              </a:spcAft>
            </a:pP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1</a:t>
            </a:r>
            <a:r>
              <a:rPr lang="ja-JP" altLang="en-US" sz="900" b="1" dirty="0">
                <a:latin typeface="メイリオ" panose="020B0604030504040204" pitchFamily="50" charset="-128"/>
                <a:ea typeface="メイリオ" panose="020B0604030504040204" pitchFamily="50" charset="-128"/>
              </a:rPr>
              <a:t>部　</a:t>
            </a:r>
            <a:r>
              <a:rPr lang="en-US" altLang="ja-JP" sz="900" b="1" dirty="0">
                <a:latin typeface="メイリオ" panose="020B0604030504040204" pitchFamily="50" charset="-128"/>
                <a:ea typeface="メイリオ" panose="020B0604030504040204" pitchFamily="50" charset="-128"/>
              </a:rPr>
              <a:t>11:30</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13:30</a:t>
            </a:r>
          </a:p>
          <a:p>
            <a:pPr fontAlgn="ctr">
              <a:spcAft>
                <a:spcPts val="300"/>
              </a:spcAft>
            </a:pP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2</a:t>
            </a:r>
            <a:r>
              <a:rPr lang="ja-JP" altLang="en-US" sz="900" b="1" dirty="0">
                <a:latin typeface="メイリオ" panose="020B0604030504040204" pitchFamily="50" charset="-128"/>
                <a:ea typeface="メイリオ" panose="020B0604030504040204" pitchFamily="50" charset="-128"/>
              </a:rPr>
              <a:t>部　</a:t>
            </a:r>
            <a:r>
              <a:rPr lang="en-US" altLang="ja-JP" sz="900" b="1" dirty="0">
                <a:latin typeface="メイリオ" panose="020B0604030504040204" pitchFamily="50" charset="-128"/>
                <a:ea typeface="メイリオ" panose="020B0604030504040204" pitchFamily="50" charset="-128"/>
              </a:rPr>
              <a:t>15:30</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17:30</a:t>
            </a:r>
          </a:p>
          <a:p>
            <a:pPr fontAlgn="ctr">
              <a:spcAft>
                <a:spcPts val="300"/>
              </a:spcAft>
            </a:pP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3</a:t>
            </a:r>
            <a:r>
              <a:rPr lang="ja-JP" altLang="en-US" sz="900" b="1" dirty="0">
                <a:latin typeface="メイリオ" panose="020B0604030504040204" pitchFamily="50" charset="-128"/>
                <a:ea typeface="メイリオ" panose="020B0604030504040204" pitchFamily="50" charset="-128"/>
              </a:rPr>
              <a:t>部　</a:t>
            </a:r>
            <a:r>
              <a:rPr lang="en-US" altLang="ja-JP" sz="900" b="1" dirty="0">
                <a:latin typeface="メイリオ" panose="020B0604030504040204" pitchFamily="50" charset="-128"/>
                <a:ea typeface="メイリオ" panose="020B0604030504040204" pitchFamily="50" charset="-128"/>
              </a:rPr>
              <a:t>19:30</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21:30</a:t>
            </a:r>
          </a:p>
          <a:p>
            <a:pPr fontAlgn="ctr">
              <a:spcAft>
                <a:spcPts val="300"/>
              </a:spcAft>
            </a:pPr>
            <a:r>
              <a:rPr lang="ja-JP" altLang="en-US" sz="800" dirty="0">
                <a:latin typeface="メイリオ" panose="020B0604030504040204" pitchFamily="50" charset="-128"/>
                <a:ea typeface="メイリオ" panose="020B0604030504040204" pitchFamily="50" charset="-128"/>
              </a:rPr>
              <a:t>　</a:t>
            </a:r>
            <a:r>
              <a:rPr lang="en-US" altLang="ja-JP" sz="700" dirty="0">
                <a:latin typeface="メイリオ" panose="020B0604030504040204" pitchFamily="50" charset="-128"/>
                <a:ea typeface="メイリオ" panose="020B0604030504040204" pitchFamily="50" charset="-128"/>
              </a:rPr>
              <a:t>※</a:t>
            </a:r>
            <a:r>
              <a:rPr lang="ja-JP" altLang="en-US" sz="700" dirty="0">
                <a:latin typeface="メイリオ" panose="020B0604030504040204" pitchFamily="50" charset="-128"/>
                <a:ea typeface="メイリオ" panose="020B0604030504040204" pitchFamily="50" charset="-128"/>
              </a:rPr>
              <a:t>上記以外のお時間もご相談ください。</a:t>
            </a:r>
            <a:endParaRPr lang="en-US" altLang="ja-JP" sz="700" dirty="0">
              <a:latin typeface="メイリオ" panose="020B0604030504040204" pitchFamily="50" charset="-128"/>
              <a:ea typeface="メイリオ" panose="020B0604030504040204" pitchFamily="50" charset="-128"/>
            </a:endParaRPr>
          </a:p>
          <a:p>
            <a:pPr fontAlgn="ctr">
              <a:spcAft>
                <a:spcPts val="300"/>
              </a:spcAft>
            </a:pPr>
            <a:endParaRPr lang="en-US" altLang="ja-JP" sz="4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ご利用人数　立食：</a:t>
            </a:r>
            <a:r>
              <a:rPr lang="en-US" altLang="ja-JP" sz="900" b="1" dirty="0">
                <a:latin typeface="メイリオ" panose="020B0604030504040204" pitchFamily="50" charset="-128"/>
                <a:ea typeface="メイリオ" panose="020B0604030504040204" pitchFamily="50" charset="-128"/>
              </a:rPr>
              <a:t>70</a:t>
            </a:r>
            <a:r>
              <a:rPr lang="ja-JP" altLang="en-US" sz="900" b="1" dirty="0">
                <a:latin typeface="メイリオ" panose="020B0604030504040204" pitchFamily="50" charset="-128"/>
                <a:ea typeface="メイリオ" panose="020B0604030504040204" pitchFamily="50" charset="-128"/>
              </a:rPr>
              <a:t>名　着席：</a:t>
            </a:r>
            <a:r>
              <a:rPr lang="en-US" altLang="ja-JP" sz="900" b="1" dirty="0">
                <a:latin typeface="メイリオ" panose="020B0604030504040204" pitchFamily="50" charset="-128"/>
                <a:ea typeface="メイリオ" panose="020B0604030504040204" pitchFamily="50" charset="-128"/>
              </a:rPr>
              <a:t>30</a:t>
            </a:r>
            <a:r>
              <a:rPr lang="ja-JP" altLang="en-US" sz="900" b="1" dirty="0">
                <a:latin typeface="メイリオ" panose="020B0604030504040204" pitchFamily="50" charset="-128"/>
                <a:ea typeface="メイリオ" panose="020B0604030504040204" pitchFamily="50" charset="-128"/>
              </a:rPr>
              <a:t>名</a:t>
            </a:r>
            <a:r>
              <a:rPr lang="en-US" altLang="ja-JP" sz="900" b="1" dirty="0">
                <a:latin typeface="メイリオ" panose="020B0604030504040204" pitchFamily="50" charset="-128"/>
                <a:ea typeface="メイリオ" panose="020B0604030504040204" pitchFamily="50" charset="-128"/>
              </a:rPr>
              <a:t>(+</a:t>
            </a:r>
            <a:r>
              <a:rPr lang="ja-JP" altLang="en-US" sz="900" b="1" dirty="0">
                <a:latin typeface="メイリオ" panose="020B0604030504040204" pitchFamily="50" charset="-128"/>
                <a:ea typeface="メイリオ" panose="020B0604030504040204" pitchFamily="50" charset="-128"/>
              </a:rPr>
              <a:t>個室</a:t>
            </a:r>
            <a:r>
              <a:rPr lang="en-US" altLang="ja-JP" sz="900" b="1" dirty="0">
                <a:latin typeface="メイリオ" panose="020B0604030504040204" pitchFamily="50" charset="-128"/>
                <a:ea typeface="メイリオ" panose="020B0604030504040204" pitchFamily="50" charset="-128"/>
              </a:rPr>
              <a:t>16</a:t>
            </a:r>
            <a:r>
              <a:rPr lang="ja-JP" altLang="en-US" sz="900" b="1" dirty="0">
                <a:latin typeface="メイリオ" panose="020B0604030504040204" pitchFamily="50" charset="-128"/>
                <a:ea typeface="メイリオ" panose="020B0604030504040204" pitchFamily="50" charset="-128"/>
              </a:rPr>
              <a:t>名</a:t>
            </a:r>
            <a:r>
              <a:rPr lang="en-US" altLang="ja-JP" sz="900" b="1" dirty="0">
                <a:latin typeface="メイリオ" panose="020B0604030504040204" pitchFamily="50" charset="-128"/>
                <a:ea typeface="メイリオ" panose="020B0604030504040204" pitchFamily="50" charset="-128"/>
              </a:rPr>
              <a:t>)</a:t>
            </a:r>
          </a:p>
          <a:p>
            <a:pPr fontAlgn="ctr">
              <a:spcAft>
                <a:spcPts val="300"/>
              </a:spcAft>
            </a:pPr>
            <a:r>
              <a:rPr lang="ja-JP" altLang="en-US" sz="900" b="1" dirty="0">
                <a:latin typeface="メイリオ" panose="020B0604030504040204" pitchFamily="50" charset="-128"/>
                <a:ea typeface="メイリオ" panose="020B0604030504040204" pitchFamily="50" charset="-128"/>
              </a:rPr>
              <a:t>　　　　　　円卓（直径</a:t>
            </a:r>
            <a:r>
              <a:rPr lang="en-US" altLang="ja-JP" sz="900" b="1" dirty="0">
                <a:latin typeface="メイリオ" panose="020B0604030504040204" pitchFamily="50" charset="-128"/>
                <a:ea typeface="メイリオ" panose="020B0604030504040204" pitchFamily="50" charset="-128"/>
              </a:rPr>
              <a:t>90</a:t>
            </a:r>
            <a:r>
              <a:rPr lang="ja-JP" altLang="en-US" sz="900" b="1" dirty="0">
                <a:latin typeface="メイリオ" panose="020B0604030504040204" pitchFamily="50" charset="-128"/>
                <a:ea typeface="メイリオ" panose="020B0604030504040204" pitchFamily="50" charset="-128"/>
              </a:rPr>
              <a:t>㎝）５卓　　椅子</a:t>
            </a:r>
            <a:r>
              <a:rPr lang="en-US" altLang="ja-JP" sz="900" b="1" dirty="0">
                <a:latin typeface="メイリオ" panose="020B0604030504040204" pitchFamily="50" charset="-128"/>
                <a:ea typeface="メイリオ" panose="020B0604030504040204" pitchFamily="50" charset="-128"/>
              </a:rPr>
              <a:t>50</a:t>
            </a:r>
            <a:r>
              <a:rPr lang="ja-JP" altLang="en-US" sz="900" b="1" dirty="0">
                <a:latin typeface="メイリオ" panose="020B0604030504040204" pitchFamily="50" charset="-128"/>
                <a:ea typeface="メイリオ" panose="020B0604030504040204" pitchFamily="50" charset="-128"/>
              </a:rPr>
              <a:t>脚</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endParaRPr lang="en-US" altLang="ja-JP" sz="4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貸し出し備品</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ポータブルマイク　２台</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マイクスタンド　　</a:t>
            </a:r>
            <a:r>
              <a:rPr lang="en-US" altLang="ja-JP" sz="900" b="1" dirty="0">
                <a:latin typeface="メイリオ" panose="020B0604030504040204" pitchFamily="50" charset="-128"/>
                <a:ea typeface="メイリオ" panose="020B0604030504040204" pitchFamily="50" charset="-128"/>
              </a:rPr>
              <a:t>2</a:t>
            </a:r>
            <a:r>
              <a:rPr lang="ja-JP" altLang="en-US" sz="900" b="1" dirty="0">
                <a:latin typeface="メイリオ" panose="020B0604030504040204" pitchFamily="50" charset="-128"/>
                <a:ea typeface="メイリオ" panose="020B0604030504040204" pitchFamily="50" charset="-128"/>
              </a:rPr>
              <a:t>本</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司会台　　　　　　</a:t>
            </a:r>
            <a:r>
              <a:rPr lang="en-US" altLang="ja-JP" sz="900" b="1" dirty="0">
                <a:latin typeface="メイリオ" panose="020B0604030504040204" pitchFamily="50" charset="-128"/>
                <a:ea typeface="メイリオ" panose="020B0604030504040204" pitchFamily="50" charset="-128"/>
              </a:rPr>
              <a:t>1</a:t>
            </a:r>
            <a:r>
              <a:rPr lang="ja-JP" altLang="en-US" sz="900" b="1" dirty="0">
                <a:latin typeface="メイリオ" panose="020B0604030504040204" pitchFamily="50" charset="-128"/>
                <a:ea typeface="メイリオ" panose="020B0604030504040204" pitchFamily="50" charset="-128"/>
              </a:rPr>
              <a:t>台</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譜面台　　　　　　</a:t>
            </a:r>
            <a:r>
              <a:rPr lang="en-US" altLang="ja-JP" sz="900" b="1" dirty="0">
                <a:latin typeface="メイリオ" panose="020B0604030504040204" pitchFamily="50" charset="-128"/>
                <a:ea typeface="メイリオ" panose="020B0604030504040204" pitchFamily="50" charset="-128"/>
              </a:rPr>
              <a:t>1</a:t>
            </a:r>
            <a:r>
              <a:rPr lang="ja-JP" altLang="en-US" sz="900" b="1" dirty="0">
                <a:latin typeface="メイリオ" panose="020B0604030504040204" pitchFamily="50" charset="-128"/>
                <a:ea typeface="メイリオ" panose="020B0604030504040204" pitchFamily="50" charset="-128"/>
              </a:rPr>
              <a:t>台</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スクリーン</a:t>
            </a:r>
            <a:r>
              <a:rPr lang="en-US" altLang="ja-JP" sz="900" b="1" dirty="0">
                <a:latin typeface="メイリオ" panose="020B0604030504040204" pitchFamily="50" charset="-128"/>
                <a:ea typeface="メイリオ" panose="020B0604030504040204" pitchFamily="50" charset="-128"/>
              </a:rPr>
              <a:t>-100</a:t>
            </a:r>
            <a:r>
              <a:rPr lang="ja-JP" altLang="en-US" sz="900" b="1" dirty="0">
                <a:latin typeface="メイリオ" panose="020B0604030504040204" pitchFamily="50" charset="-128"/>
                <a:ea typeface="メイリオ" panose="020B0604030504040204" pitchFamily="50" charset="-128"/>
              </a:rPr>
              <a:t>インチ</a:t>
            </a:r>
            <a:r>
              <a:rPr lang="en-US" altLang="ja-JP" sz="900" b="1" dirty="0">
                <a:latin typeface="メイリオ" panose="020B0604030504040204" pitchFamily="50" charset="-128"/>
                <a:ea typeface="メイリオ" panose="020B0604030504040204" pitchFamily="50" charset="-128"/>
              </a:rPr>
              <a:t>-</a:t>
            </a:r>
            <a:r>
              <a:rPr lang="ja-JP" altLang="en-US" sz="900" b="1" dirty="0">
                <a:latin typeface="メイリオ" panose="020B0604030504040204" pitchFamily="50" charset="-128"/>
                <a:ea typeface="メイリオ" panose="020B0604030504040204" pitchFamily="50" charset="-128"/>
              </a:rPr>
              <a:t>（￥</a:t>
            </a:r>
            <a:r>
              <a:rPr lang="en-US" altLang="ja-JP" sz="900" b="1" dirty="0">
                <a:latin typeface="メイリオ" panose="020B0604030504040204" pitchFamily="50" charset="-128"/>
                <a:ea typeface="メイリオ" panose="020B0604030504040204" pitchFamily="50" charset="-128"/>
              </a:rPr>
              <a:t>5,000-</a:t>
            </a: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1</a:t>
            </a:r>
            <a:r>
              <a:rPr lang="ja-JP" altLang="en-US" sz="900" b="1" dirty="0">
                <a:latin typeface="メイリオ" panose="020B0604030504040204" pitchFamily="50" charset="-128"/>
                <a:ea typeface="メイリオ" panose="020B0604030504040204" pitchFamily="50" charset="-128"/>
              </a:rPr>
              <a:t>台</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ja-JP" altLang="en-US" sz="900" b="1" dirty="0">
                <a:latin typeface="メイリオ" panose="020B0604030504040204" pitchFamily="50" charset="-128"/>
                <a:ea typeface="メイリオ" panose="020B0604030504040204" pitchFamily="50" charset="-128"/>
              </a:rPr>
              <a:t>　　　プロジェクター（￥</a:t>
            </a:r>
            <a:r>
              <a:rPr lang="en-US" altLang="ja-JP" sz="900" b="1" dirty="0">
                <a:latin typeface="メイリオ" panose="020B0604030504040204" pitchFamily="50" charset="-128"/>
                <a:ea typeface="メイリオ" panose="020B0604030504040204" pitchFamily="50" charset="-128"/>
              </a:rPr>
              <a:t>15,000-)</a:t>
            </a: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1</a:t>
            </a:r>
            <a:r>
              <a:rPr lang="ja-JP" altLang="en-US" sz="900" b="1" dirty="0">
                <a:latin typeface="メイリオ" panose="020B0604030504040204" pitchFamily="50" charset="-128"/>
                <a:ea typeface="メイリオ" panose="020B0604030504040204" pitchFamily="50" charset="-128"/>
              </a:rPr>
              <a:t>台</a:t>
            </a:r>
            <a:endParaRPr lang="en-US" altLang="ja-JP" sz="900" b="1" dirty="0">
              <a:latin typeface="メイリオ" panose="020B0604030504040204" pitchFamily="50" charset="-128"/>
              <a:ea typeface="メイリオ" panose="020B0604030504040204" pitchFamily="50" charset="-128"/>
            </a:endParaRPr>
          </a:p>
          <a:p>
            <a:pPr fontAlgn="ctr">
              <a:spcAft>
                <a:spcPts val="300"/>
              </a:spcAft>
            </a:pPr>
            <a:r>
              <a:rPr lang="en-US" altLang="ja-JP" sz="700" dirty="0">
                <a:latin typeface="メイリオ" panose="020B0604030504040204" pitchFamily="50" charset="-128"/>
                <a:ea typeface="メイリオ" panose="020B0604030504040204" pitchFamily="50" charset="-128"/>
              </a:rPr>
              <a:t>※</a:t>
            </a:r>
            <a:r>
              <a:rPr lang="ja-JP" altLang="en-US" sz="700" dirty="0">
                <a:latin typeface="メイリオ" panose="020B0604030504040204" pitchFamily="50" charset="-128"/>
                <a:ea typeface="メイリオ" panose="020B0604030504040204" pitchFamily="50" charset="-128"/>
              </a:rPr>
              <a:t>他の会場のご予約状況によりご利用いただけない場合がございます</a:t>
            </a:r>
            <a:r>
              <a:rPr lang="ja-JP" altLang="en-US" sz="800" dirty="0">
                <a:latin typeface="メイリオ" panose="020B0604030504040204" pitchFamily="50" charset="-128"/>
                <a:ea typeface="メイリオ" panose="020B0604030504040204" pitchFamily="50" charset="-128"/>
              </a:rPr>
              <a:t>。</a:t>
            </a:r>
            <a:endParaRPr lang="en-US" altLang="ja-JP" sz="800" dirty="0">
              <a:latin typeface="メイリオ" panose="020B0604030504040204" pitchFamily="50" charset="-128"/>
              <a:ea typeface="メイリオ" panose="020B0604030504040204" pitchFamily="50" charset="-128"/>
            </a:endParaRPr>
          </a:p>
        </p:txBody>
      </p:sp>
      <p:sp>
        <p:nvSpPr>
          <p:cNvPr id="41" name="正方形/長方形 40"/>
          <p:cNvSpPr/>
          <p:nvPr/>
        </p:nvSpPr>
        <p:spPr>
          <a:xfrm>
            <a:off x="4236463" y="997744"/>
            <a:ext cx="1261884" cy="253916"/>
          </a:xfrm>
          <a:prstGeom prst="rect">
            <a:avLst/>
          </a:prstGeom>
        </p:spPr>
        <p:txBody>
          <a:bodyPr wrap="none">
            <a:spAutoFit/>
          </a:bodyPr>
          <a:lstStyle/>
          <a:p>
            <a:pPr lvl="0" fontAlgn="ctr">
              <a:defRPr/>
            </a:pPr>
            <a:r>
              <a:rPr lang="en-US" altLang="ja-JP" sz="1050" b="1" dirty="0">
                <a:latin typeface="メイリオ" panose="020B0604030504040204" pitchFamily="50" charset="-128"/>
                <a:ea typeface="メイリオ" panose="020B0604030504040204" pitchFamily="50" charset="-128"/>
              </a:rPr>
              <a:t>【</a:t>
            </a:r>
            <a:r>
              <a:rPr lang="ja-JP" altLang="en-US" sz="1050" b="1" dirty="0">
                <a:latin typeface="メイリオ" panose="020B0604030504040204" pitchFamily="50" charset="-128"/>
                <a:ea typeface="メイリオ" panose="020B0604030504040204" pitchFamily="50" charset="-128"/>
              </a:rPr>
              <a:t>会場のご案内</a:t>
            </a:r>
            <a:r>
              <a:rPr lang="en-US" altLang="ja-JP" sz="1050" b="1" dirty="0">
                <a:latin typeface="メイリオ" panose="020B0604030504040204" pitchFamily="50" charset="-128"/>
                <a:ea typeface="メイリオ" panose="020B0604030504040204" pitchFamily="50" charset="-128"/>
              </a:rPr>
              <a:t>】</a:t>
            </a:r>
          </a:p>
        </p:txBody>
      </p:sp>
      <p:pic>
        <p:nvPicPr>
          <p:cNvPr id="7" name="図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2204" y="6621083"/>
            <a:ext cx="2977860" cy="2082863"/>
          </a:xfrm>
          <a:prstGeom prst="rect">
            <a:avLst/>
          </a:prstGeom>
        </p:spPr>
      </p:pic>
      <p:pic>
        <p:nvPicPr>
          <p:cNvPr id="8" name="図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1119" y="8771096"/>
            <a:ext cx="1435924" cy="1076943"/>
          </a:xfrm>
          <a:prstGeom prst="rect">
            <a:avLst/>
          </a:prstGeom>
        </p:spPr>
      </p:pic>
      <p:sp>
        <p:nvSpPr>
          <p:cNvPr id="33" name="正方形/長方形 32"/>
          <p:cNvSpPr/>
          <p:nvPr/>
        </p:nvSpPr>
        <p:spPr>
          <a:xfrm>
            <a:off x="6609305" y="8759082"/>
            <a:ext cx="292388" cy="291858"/>
          </a:xfrm>
          <a:prstGeom prst="rect">
            <a:avLst/>
          </a:prstGeom>
        </p:spPr>
        <p:txBody>
          <a:bodyPr vert="eaVert" wrap="square">
            <a:spAutoFit/>
          </a:bodyPr>
          <a:lstStyle/>
          <a:p>
            <a:pPr fontAlgn="ctr">
              <a:spcAft>
                <a:spcPts val="300"/>
              </a:spcAft>
            </a:pPr>
            <a:r>
              <a:rPr lang="ja-JP" altLang="en-US" sz="700" b="1" dirty="0">
                <a:latin typeface="メイリオ" panose="020B0604030504040204" pitchFamily="50" charset="-128"/>
                <a:ea typeface="メイリオ" panose="020B0604030504040204" pitchFamily="50" charset="-128"/>
              </a:rPr>
              <a:t>個室</a:t>
            </a:r>
            <a:endParaRPr lang="en-US" altLang="ja-JP" sz="700" b="1" dirty="0">
              <a:latin typeface="メイリオ" panose="020B0604030504040204" pitchFamily="50" charset="-128"/>
              <a:ea typeface="メイリオ" panose="020B0604030504040204" pitchFamily="50" charset="-128"/>
            </a:endParaRPr>
          </a:p>
        </p:txBody>
      </p:sp>
      <p:sp>
        <p:nvSpPr>
          <p:cNvPr id="42" name="正方形/長方形 41"/>
          <p:cNvSpPr/>
          <p:nvPr/>
        </p:nvSpPr>
        <p:spPr>
          <a:xfrm>
            <a:off x="375158" y="3043127"/>
            <a:ext cx="2860640" cy="1692771"/>
          </a:xfrm>
          <a:prstGeom prst="rect">
            <a:avLst/>
          </a:prstGeom>
        </p:spPr>
        <p:txBody>
          <a:bodyPr wrap="square">
            <a:spAutoFit/>
          </a:bodyPr>
          <a:lstStyle/>
          <a:p>
            <a:pPr algn="ctr" fontAlgn="ctr"/>
            <a:r>
              <a:rPr lang="ja-JP" altLang="en-US" sz="800" b="1" dirty="0">
                <a:latin typeface="メイリオ" panose="020B0604030504040204" pitchFamily="50" charset="-128"/>
                <a:ea typeface="メイリオ" panose="020B0604030504040204" pitchFamily="50" charset="-128"/>
              </a:rPr>
              <a:t>コールミート盛り合わせ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鮟鱇の唐揚げと紅心大根のマリネ</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スモークサーモントラウトのサラダ</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鶏むね肉と卵のオープンサンド</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揚げ物盛り合わせ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舌平目のムニエル　トマトソース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豚ロース肉のステーキ　キノコのフリカッセ</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魚介クリームパスタのグラチネ</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ナン　ピザ風</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鯛の炊き込みご飯</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フランボワーズムース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フルーツ盛り合わせ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コーヒー</a:t>
            </a:r>
            <a:endParaRPr lang="en-US" altLang="ja-JP" sz="800" b="1" dirty="0">
              <a:latin typeface="メイリオ" panose="020B0604030504040204" pitchFamily="50" charset="-128"/>
              <a:ea typeface="メイリオ" panose="020B0604030504040204" pitchFamily="50" charset="-128"/>
            </a:endParaRPr>
          </a:p>
        </p:txBody>
      </p:sp>
      <p:sp>
        <p:nvSpPr>
          <p:cNvPr id="46" name="正方形/長方形 45"/>
          <p:cNvSpPr/>
          <p:nvPr/>
        </p:nvSpPr>
        <p:spPr>
          <a:xfrm>
            <a:off x="431513" y="4961324"/>
            <a:ext cx="2784325" cy="2062103"/>
          </a:xfrm>
          <a:prstGeom prst="rect">
            <a:avLst/>
          </a:prstGeom>
        </p:spPr>
        <p:txBody>
          <a:bodyPr wrap="square">
            <a:spAutoFit/>
          </a:bodyPr>
          <a:lstStyle/>
          <a:p>
            <a:pPr algn="ctr" fontAlgn="ctr"/>
            <a:r>
              <a:rPr lang="ja-JP" altLang="en-US" sz="800" b="1" dirty="0">
                <a:latin typeface="メイリオ" panose="020B0604030504040204" pitchFamily="50" charset="-128"/>
                <a:ea typeface="メイリオ" panose="020B0604030504040204" pitchFamily="50" charset="-128"/>
              </a:rPr>
              <a:t>コールミート盛り合わせ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スモークサーモントラウトのサラダ</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鮟鱇の唐揚げと紅心大根のマリネ</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とんかつ卵とじ豆乳仕立て</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舌平目のムニエル　トマトソース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魚介のフリカッセ</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揚げ物盛り合わせ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ビーフシチュー</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鴨胸肉のロースト　キノコのフリカッセ</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魚介クリームパスタのグラチネ</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ナン　ピザ風</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握り寿司</a:t>
            </a:r>
            <a:endParaRPr lang="en-US" altLang="ja-JP" sz="800" b="1" dirty="0">
              <a:latin typeface="メイリオ" panose="020B0604030504040204" pitchFamily="50" charset="-128"/>
              <a:ea typeface="メイリオ" panose="020B0604030504040204" pitchFamily="50" charset="-128"/>
            </a:endParaRPr>
          </a:p>
          <a:p>
            <a:pPr algn="ctr" fontAlgn="ct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ショコラ＆フランボワーズの２種のムース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フルーツ盛り合わせ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コーヒー</a:t>
            </a:r>
            <a:endParaRPr lang="en-US" altLang="ja-JP" sz="800" b="1" dirty="0">
              <a:latin typeface="メイリオ" panose="020B0604030504040204" pitchFamily="50" charset="-128"/>
              <a:ea typeface="メイリオ" panose="020B0604030504040204" pitchFamily="50" charset="-128"/>
            </a:endParaRPr>
          </a:p>
        </p:txBody>
      </p:sp>
      <p:sp>
        <p:nvSpPr>
          <p:cNvPr id="40" name="正方形/長方形 39"/>
          <p:cNvSpPr/>
          <p:nvPr/>
        </p:nvSpPr>
        <p:spPr>
          <a:xfrm>
            <a:off x="3469652" y="4074446"/>
            <a:ext cx="3143791" cy="200055"/>
          </a:xfrm>
          <a:prstGeom prst="rect">
            <a:avLst/>
          </a:prstGeom>
        </p:spPr>
        <p:txBody>
          <a:bodyPr wrap="square">
            <a:spAutoFit/>
          </a:bodyPr>
          <a:lstStyle/>
          <a:p>
            <a:pPr fontAlgn="ctr">
              <a:spcAft>
                <a:spcPts val="300"/>
              </a:spcAft>
            </a:pPr>
            <a:r>
              <a:rPr lang="ja-JP" altLang="en-US" sz="700" b="1" dirty="0">
                <a:latin typeface="メイリオ" panose="020B0604030504040204" pitchFamily="50" charset="-128"/>
                <a:ea typeface="メイリオ" panose="020B0604030504040204" pitchFamily="50" charset="-128"/>
              </a:rPr>
              <a:t>立食イメージ</a:t>
            </a:r>
            <a:endParaRPr lang="en-US" altLang="ja-JP" sz="700" b="1" dirty="0">
              <a:latin typeface="メイリオ" panose="020B0604030504040204" pitchFamily="50" charset="-128"/>
              <a:ea typeface="メイリオ" panose="020B0604030504040204" pitchFamily="50" charset="-128"/>
            </a:endParaRPr>
          </a:p>
        </p:txBody>
      </p:sp>
      <p:sp>
        <p:nvSpPr>
          <p:cNvPr id="35" name="正方形/長方形 34"/>
          <p:cNvSpPr/>
          <p:nvPr/>
        </p:nvSpPr>
        <p:spPr>
          <a:xfrm>
            <a:off x="3456273" y="5334234"/>
            <a:ext cx="3143791" cy="200055"/>
          </a:xfrm>
          <a:prstGeom prst="rect">
            <a:avLst/>
          </a:prstGeom>
        </p:spPr>
        <p:txBody>
          <a:bodyPr wrap="square">
            <a:spAutoFit/>
          </a:bodyPr>
          <a:lstStyle/>
          <a:p>
            <a:pPr fontAlgn="ctr">
              <a:spcAft>
                <a:spcPts val="300"/>
              </a:spcAft>
            </a:pPr>
            <a:r>
              <a:rPr lang="ja-JP" altLang="en-US" sz="700" b="1" dirty="0">
                <a:latin typeface="メイリオ" panose="020B0604030504040204" pitchFamily="50" charset="-128"/>
                <a:ea typeface="メイリオ" panose="020B0604030504040204" pitchFamily="50" charset="-128"/>
              </a:rPr>
              <a:t>着席イメージ</a:t>
            </a:r>
            <a:endParaRPr lang="en-US" altLang="ja-JP" sz="700" b="1"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BD52F511-0C34-47CA-B424-E1B977B2BD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88908" y="8763476"/>
            <a:ext cx="1437399" cy="1078049"/>
          </a:xfrm>
          <a:prstGeom prst="rect">
            <a:avLst/>
          </a:prstGeom>
        </p:spPr>
      </p:pic>
      <p:sp>
        <p:nvSpPr>
          <p:cNvPr id="47" name="正方形/長方形 46">
            <a:extLst>
              <a:ext uri="{FF2B5EF4-FFF2-40B4-BE49-F238E27FC236}">
                <a16:creationId xmlns:a16="http://schemas.microsoft.com/office/drawing/2014/main" id="{5FAF40DF-4E8F-43D7-A7AE-35FD4BCB2152}"/>
              </a:ext>
            </a:extLst>
          </p:cNvPr>
          <p:cNvSpPr/>
          <p:nvPr/>
        </p:nvSpPr>
        <p:spPr>
          <a:xfrm>
            <a:off x="4952382" y="8759082"/>
            <a:ext cx="292388" cy="687614"/>
          </a:xfrm>
          <a:prstGeom prst="rect">
            <a:avLst/>
          </a:prstGeom>
        </p:spPr>
        <p:txBody>
          <a:bodyPr vert="eaVert" wrap="square">
            <a:spAutoFit/>
          </a:bodyPr>
          <a:lstStyle/>
          <a:p>
            <a:pPr fontAlgn="ctr">
              <a:spcAft>
                <a:spcPts val="300"/>
              </a:spcAft>
            </a:pPr>
            <a:r>
              <a:rPr lang="ja-JP" altLang="en-US" sz="700" b="1" dirty="0">
                <a:latin typeface="メイリオ" panose="020B0604030504040204" pitchFamily="50" charset="-128"/>
                <a:ea typeface="メイリオ" panose="020B0604030504040204" pitchFamily="50" charset="-128"/>
              </a:rPr>
              <a:t>料理卓・</a:t>
            </a:r>
            <a:r>
              <a:rPr lang="en-US" altLang="ja-JP" sz="700" b="1" dirty="0">
                <a:latin typeface="メイリオ" panose="020B0604030504040204" pitchFamily="50" charset="-128"/>
                <a:ea typeface="メイリオ" panose="020B0604030504040204" pitchFamily="50" charset="-128"/>
              </a:rPr>
              <a:t>BAR</a:t>
            </a:r>
          </a:p>
        </p:txBody>
      </p:sp>
      <p:grpSp>
        <p:nvGrpSpPr>
          <p:cNvPr id="30" name="グループ化 29">
            <a:extLst>
              <a:ext uri="{FF2B5EF4-FFF2-40B4-BE49-F238E27FC236}">
                <a16:creationId xmlns:a16="http://schemas.microsoft.com/office/drawing/2014/main" id="{8BBEE121-DA94-4F7D-B346-0804A7068A68}"/>
              </a:ext>
            </a:extLst>
          </p:cNvPr>
          <p:cNvGrpSpPr/>
          <p:nvPr/>
        </p:nvGrpSpPr>
        <p:grpSpPr>
          <a:xfrm>
            <a:off x="412486" y="1064841"/>
            <a:ext cx="2840927" cy="1714076"/>
            <a:chOff x="107172" y="1027735"/>
            <a:chExt cx="3010473" cy="2641319"/>
          </a:xfrm>
        </p:grpSpPr>
        <p:sp>
          <p:nvSpPr>
            <p:cNvPr id="31" name="正方形/長方形 30">
              <a:extLst>
                <a:ext uri="{FF2B5EF4-FFF2-40B4-BE49-F238E27FC236}">
                  <a16:creationId xmlns:a16="http://schemas.microsoft.com/office/drawing/2014/main" id="{003580C9-4592-4833-994F-478A53FE2B0C}"/>
                </a:ext>
              </a:extLst>
            </p:cNvPr>
            <p:cNvSpPr/>
            <p:nvPr/>
          </p:nvSpPr>
          <p:spPr>
            <a:xfrm>
              <a:off x="107172" y="1223068"/>
              <a:ext cx="3010473" cy="2445986"/>
            </a:xfrm>
            <a:prstGeom prst="rect">
              <a:avLst/>
            </a:prstGeom>
            <a:noFill/>
            <a:ln w="22225">
              <a:solidFill>
                <a:srgbClr val="503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dirty="0"/>
            </a:p>
          </p:txBody>
        </p:sp>
        <p:sp>
          <p:nvSpPr>
            <p:cNvPr id="32" name="正方形/長方形 31">
              <a:extLst>
                <a:ext uri="{FF2B5EF4-FFF2-40B4-BE49-F238E27FC236}">
                  <a16:creationId xmlns:a16="http://schemas.microsoft.com/office/drawing/2014/main" id="{8E0F9C67-8AF0-408F-A47A-C70B1A91686E}"/>
                </a:ext>
              </a:extLst>
            </p:cNvPr>
            <p:cNvSpPr/>
            <p:nvPr/>
          </p:nvSpPr>
          <p:spPr>
            <a:xfrm>
              <a:off x="295874" y="1048309"/>
              <a:ext cx="2670924" cy="377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34" name="正方形/長方形 33">
              <a:extLst>
                <a:ext uri="{FF2B5EF4-FFF2-40B4-BE49-F238E27FC236}">
                  <a16:creationId xmlns:a16="http://schemas.microsoft.com/office/drawing/2014/main" id="{A9FFAE8E-BF7E-4A43-956E-528A29FBB1F9}"/>
                </a:ext>
              </a:extLst>
            </p:cNvPr>
            <p:cNvSpPr/>
            <p:nvPr/>
          </p:nvSpPr>
          <p:spPr>
            <a:xfrm>
              <a:off x="811959" y="1027735"/>
              <a:ext cx="1625966" cy="865116"/>
            </a:xfrm>
            <a:prstGeom prst="rect">
              <a:avLst/>
            </a:prstGeom>
          </p:spPr>
          <p:txBody>
            <a:bodyPr wrap="none">
              <a:spAutoFit/>
            </a:bodyPr>
            <a:lstStyle/>
            <a:p>
              <a:pPr algn="ctr"/>
              <a:r>
                <a:rPr lang="en-US" altLang="ja-JP" sz="1100" b="1" dirty="0">
                  <a:latin typeface="メイリオ" panose="020B0604030504040204" pitchFamily="50" charset="-128"/>
                  <a:ea typeface="メイリオ" panose="020B0604030504040204" pitchFamily="50" charset="-128"/>
                </a:rPr>
                <a:t>【6,500</a:t>
              </a:r>
              <a:r>
                <a:rPr lang="ja-JP" altLang="en-US" sz="1100" b="1" dirty="0">
                  <a:latin typeface="メイリオ" panose="020B0604030504040204" pitchFamily="50" charset="-128"/>
                  <a:ea typeface="メイリオ" panose="020B0604030504040204" pitchFamily="50" charset="-128"/>
                </a:rPr>
                <a:t>円プラン</a:t>
              </a:r>
              <a:r>
                <a:rPr lang="en-US" altLang="ja-JP" sz="1100" b="1" dirty="0">
                  <a:latin typeface="メイリオ" panose="020B0604030504040204" pitchFamily="50" charset="-128"/>
                  <a:ea typeface="メイリオ" panose="020B0604030504040204" pitchFamily="50" charset="-128"/>
                </a:rPr>
                <a:t>】</a:t>
              </a:r>
              <a:endParaRPr lang="ja-JP" altLang="en-US" sz="1100" b="1" dirty="0">
                <a:latin typeface="メイリオ" panose="020B0604030504040204" pitchFamily="50" charset="-128"/>
                <a:ea typeface="メイリオ" panose="020B0604030504040204" pitchFamily="50" charset="-128"/>
              </a:endParaRPr>
            </a:p>
            <a:p>
              <a:endParaRPr lang="en-US" altLang="ja-JP" sz="1100" b="1" dirty="0">
                <a:latin typeface="メイリオ" panose="020B0604030504040204" pitchFamily="50" charset="-128"/>
                <a:ea typeface="メイリオ" panose="020B0604030504040204" pitchFamily="50" charset="-128"/>
              </a:endParaRPr>
            </a:p>
          </p:txBody>
        </p:sp>
      </p:grpSp>
      <p:sp>
        <p:nvSpPr>
          <p:cNvPr id="44" name="正方形/長方形 43">
            <a:extLst>
              <a:ext uri="{FF2B5EF4-FFF2-40B4-BE49-F238E27FC236}">
                <a16:creationId xmlns:a16="http://schemas.microsoft.com/office/drawing/2014/main" id="{0446E571-B48E-4B6C-B3EE-6FFB4E072C07}"/>
              </a:ext>
            </a:extLst>
          </p:cNvPr>
          <p:cNvSpPr/>
          <p:nvPr/>
        </p:nvSpPr>
        <p:spPr>
          <a:xfrm>
            <a:off x="492118" y="6959533"/>
            <a:ext cx="2629246" cy="325089"/>
          </a:xfrm>
          <a:prstGeom prst="rect">
            <a:avLst/>
          </a:prstGeom>
        </p:spPr>
        <p:txBody>
          <a:bodyPr wrap="none">
            <a:spAutoFit/>
          </a:bodyPr>
          <a:lstStyle/>
          <a:p>
            <a:pPr algn="ctr">
              <a:lnSpc>
                <a:spcPct val="150000"/>
              </a:lnSpc>
            </a:pPr>
            <a:r>
              <a:rPr lang="en-US" altLang="ja-JP" sz="1100" b="1" dirty="0">
                <a:latin typeface="メイリオ" panose="020B0604030504040204" pitchFamily="50" charset="-128"/>
                <a:ea typeface="メイリオ" panose="020B0604030504040204" pitchFamily="50" charset="-128"/>
              </a:rPr>
              <a:t>【</a:t>
            </a:r>
            <a:r>
              <a:rPr lang="ja-JP" altLang="en-US" sz="1100" b="1" dirty="0">
                <a:latin typeface="メイリオ" panose="020B0604030504040204" pitchFamily="50" charset="-128"/>
                <a:ea typeface="メイリオ" panose="020B0604030504040204" pitchFamily="50" charset="-128"/>
              </a:rPr>
              <a:t>全プラン フリードリンク２時間付</a:t>
            </a:r>
            <a:r>
              <a:rPr lang="en-US" altLang="ja-JP" sz="1100" b="1" dirty="0">
                <a:latin typeface="メイリオ" panose="020B0604030504040204" pitchFamily="50" charset="-128"/>
                <a:ea typeface="メイリオ" panose="020B0604030504040204" pitchFamily="50" charset="-128"/>
              </a:rPr>
              <a:t>】</a:t>
            </a:r>
          </a:p>
        </p:txBody>
      </p:sp>
      <p:sp>
        <p:nvSpPr>
          <p:cNvPr id="48" name="正方形/長方形 47">
            <a:extLst>
              <a:ext uri="{FF2B5EF4-FFF2-40B4-BE49-F238E27FC236}">
                <a16:creationId xmlns:a16="http://schemas.microsoft.com/office/drawing/2014/main" id="{4C5C93CE-4EB4-4F75-8285-DDEF203D98EA}"/>
              </a:ext>
            </a:extLst>
          </p:cNvPr>
          <p:cNvSpPr/>
          <p:nvPr/>
        </p:nvSpPr>
        <p:spPr>
          <a:xfrm>
            <a:off x="594385" y="7178872"/>
            <a:ext cx="2441694" cy="338554"/>
          </a:xfrm>
          <a:prstGeom prst="rect">
            <a:avLst/>
          </a:prstGeom>
        </p:spPr>
        <p:txBody>
          <a:bodyPr wrap="none">
            <a:spAutoFit/>
          </a:bodyPr>
          <a:lstStyle/>
          <a:p>
            <a:pPr algn="ctr"/>
            <a:r>
              <a:rPr lang="ja-JP" altLang="en-US" sz="800" b="1" dirty="0">
                <a:latin typeface="メイリオ" panose="020B0604030504040204" pitchFamily="50" charset="-128"/>
                <a:ea typeface="メイリオ" panose="020B0604030504040204" pitchFamily="50" charset="-128"/>
              </a:rPr>
              <a:t>瓶ビール　赤白ワイン　ウイスキー　ハイボール</a:t>
            </a:r>
            <a:endParaRPr lang="en-US" altLang="ja-JP" sz="800" b="1" dirty="0">
              <a:latin typeface="メイリオ" panose="020B0604030504040204" pitchFamily="50" charset="-128"/>
              <a:ea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rPr>
              <a:t>麦焼酎　芋焼酎　ウーロン茶　オレンジジュース</a:t>
            </a:r>
            <a:endParaRPr lang="en-US" altLang="ja-JP" sz="800" b="1" dirty="0">
              <a:latin typeface="メイリオ" panose="020B0604030504040204" pitchFamily="50" charset="-128"/>
              <a:ea typeface="メイリオ" panose="020B0604030504040204" pitchFamily="50" charset="-128"/>
            </a:endParaRPr>
          </a:p>
        </p:txBody>
      </p:sp>
      <p:sp>
        <p:nvSpPr>
          <p:cNvPr id="49" name="正方形/長方形 48">
            <a:extLst>
              <a:ext uri="{FF2B5EF4-FFF2-40B4-BE49-F238E27FC236}">
                <a16:creationId xmlns:a16="http://schemas.microsoft.com/office/drawing/2014/main" id="{FED3099F-4EB3-4CEC-B968-C9F38D652550}"/>
              </a:ext>
            </a:extLst>
          </p:cNvPr>
          <p:cNvSpPr/>
          <p:nvPr/>
        </p:nvSpPr>
        <p:spPr>
          <a:xfrm>
            <a:off x="431513" y="1286318"/>
            <a:ext cx="2811461" cy="1446550"/>
          </a:xfrm>
          <a:prstGeom prst="rect">
            <a:avLst/>
          </a:prstGeom>
        </p:spPr>
        <p:txBody>
          <a:bodyPr wrap="square">
            <a:spAutoFit/>
          </a:bodyPr>
          <a:lstStyle/>
          <a:p>
            <a:pPr algn="ctr" fontAlgn="ctr"/>
            <a:r>
              <a:rPr lang="ja-JP" altLang="en-US" sz="800" b="1" dirty="0">
                <a:latin typeface="メイリオ" panose="020B0604030504040204" pitchFamily="50" charset="-128"/>
                <a:ea typeface="メイリオ" panose="020B0604030504040204" pitchFamily="50" charset="-128"/>
              </a:rPr>
              <a:t>パテドカンパーニュと人参のラぺ</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彩サラダ　シーザードレッシング</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鶏むね肉と卵のオープンサンド</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魚介クリームパスタのグラチネ</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揚げ物盛り合わせ</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とんかつ卵とじ豆乳仕立て</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舌平目のムニエル　トマトソース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鶏もも肉のステーキ　キノコのフリカッセ</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鯛の炊き込みご飯</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ショコラムース</a:t>
            </a:r>
            <a:endParaRPr lang="en-US" altLang="ja-JP" sz="800" b="1" dirty="0">
              <a:latin typeface="メイリオ" panose="020B0604030504040204" pitchFamily="50" charset="-128"/>
              <a:ea typeface="メイリオ" panose="020B0604030504040204" pitchFamily="50" charset="-128"/>
            </a:endParaRPr>
          </a:p>
          <a:p>
            <a:pPr algn="ctr" fontAlgn="ctr"/>
            <a:r>
              <a:rPr lang="ja-JP" altLang="en-US" sz="800" b="1" dirty="0">
                <a:latin typeface="メイリオ" panose="020B0604030504040204" pitchFamily="50" charset="-128"/>
                <a:ea typeface="メイリオ" panose="020B0604030504040204" pitchFamily="50" charset="-128"/>
              </a:rPr>
              <a:t>パンナコッタ　フランボワーズソース</a:t>
            </a:r>
            <a:endParaRPr lang="en-US" altLang="ja-JP" sz="8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745899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5301</TotalTime>
  <Words>682</Words>
  <Application>Microsoft Office PowerPoint</Application>
  <PresentationFormat>A4 210 x 297 mm</PresentationFormat>
  <Paragraphs>93</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Microsoft JhengHei Light</vt:lpstr>
      <vt:lpstr>メイリオ</vt:lpstr>
      <vt:lpstr>游ゴシック</vt:lpstr>
      <vt:lpstr>Arial</vt:lpstr>
      <vt:lpstr>Calibri</vt:lpstr>
      <vt:lpstr>Calibri Light</vt:lpstr>
      <vt:lpstr>Edwardian Script ITC</vt:lpstr>
      <vt:lpstr>French Script MT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17103SAC002</dc:creator>
  <cp:lastModifiedBy>user_2</cp:lastModifiedBy>
  <cp:revision>214</cp:revision>
  <cp:lastPrinted>2026-02-13T02:12:14Z</cp:lastPrinted>
  <dcterms:created xsi:type="dcterms:W3CDTF">2022-08-23T07:54:39Z</dcterms:created>
  <dcterms:modified xsi:type="dcterms:W3CDTF">2026-09-30T01:36:47Z</dcterms:modified>
</cp:coreProperties>
</file>